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4" r:id="rId3"/>
    <p:sldId id="263" r:id="rId4"/>
    <p:sldId id="259" r:id="rId5"/>
    <p:sldId id="265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80" r:id="rId20"/>
    <p:sldId id="281" r:id="rId21"/>
    <p:sldId id="266" r:id="rId22"/>
    <p:sldId id="282" r:id="rId23"/>
    <p:sldId id="261" r:id="rId24"/>
    <p:sldId id="279" r:id="rId25"/>
    <p:sldId id="258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0" autoAdjust="0"/>
  </p:normalViewPr>
  <p:slideViewPr>
    <p:cSldViewPr snapToGrid="0">
      <p:cViewPr varScale="1">
        <p:scale>
          <a:sx n="85" d="100"/>
          <a:sy n="85" d="100"/>
        </p:scale>
        <p:origin x="13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D548-4D7E-4516-8B72-2224A1D2E4B8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A1C2-5950-4B9F-81B0-A3AF1554E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7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D548-4D7E-4516-8B72-2224A1D2E4B8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A1C2-5950-4B9F-81B0-A3AF1554E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37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D548-4D7E-4516-8B72-2224A1D2E4B8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A1C2-5950-4B9F-81B0-A3AF1554E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3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D548-4D7E-4516-8B72-2224A1D2E4B8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A1C2-5950-4B9F-81B0-A3AF1554E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85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D548-4D7E-4516-8B72-2224A1D2E4B8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A1C2-5950-4B9F-81B0-A3AF1554E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57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D548-4D7E-4516-8B72-2224A1D2E4B8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A1C2-5950-4B9F-81B0-A3AF1554E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04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D548-4D7E-4516-8B72-2224A1D2E4B8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A1C2-5950-4B9F-81B0-A3AF1554E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18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D548-4D7E-4516-8B72-2224A1D2E4B8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A1C2-5950-4B9F-81B0-A3AF1554E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05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D548-4D7E-4516-8B72-2224A1D2E4B8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A1C2-5950-4B9F-81B0-A3AF1554E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88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D548-4D7E-4516-8B72-2224A1D2E4B8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A1C2-5950-4B9F-81B0-A3AF1554E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26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D548-4D7E-4516-8B72-2224A1D2E4B8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A1C2-5950-4B9F-81B0-A3AF1554E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42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FD548-4D7E-4516-8B72-2224A1D2E4B8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7A1C2-5950-4B9F-81B0-A3AF1554E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82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planalto.gov.br/ccivil_03/constituicao/constituicao24.htm" TargetMode="External"/><Relationship Id="rId7" Type="http://schemas.openxmlformats.org/officeDocument/2006/relationships/hyperlink" Target="http://www.planalto.gov.br/ccivil_03/constituicao/constituicao88.htm.%20Acesso%20em%2017/09/2021" TargetMode="External"/><Relationship Id="rId2" Type="http://schemas.openxmlformats.org/officeDocument/2006/relationships/hyperlink" Target="https://www2.camara.leg.br/legin/fed/lei_sn/1824-1899/lei-38430-14-novembro-1827-566756-publicacaooriginal-90254-pl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lanalto.gov.br/ccivil_03/constituicao/constituicao67.htm" TargetMode="External"/><Relationship Id="rId5" Type="http://schemas.openxmlformats.org/officeDocument/2006/relationships/hyperlink" Target="http://www.planalto.gov.br/ccivil_03/constituicao/constituicao46.htm" TargetMode="External"/><Relationship Id="rId4" Type="http://schemas.openxmlformats.org/officeDocument/2006/relationships/hyperlink" Target="http://www.planalto.gov.br/ccivil_03/constituicao/constituicao91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br/scielo.php?script=sci_arttext&amp;pid=S0102-64452015000200181&amp;lng=en&amp;nrm=iso" TargetMode="External"/><Relationship Id="rId2" Type="http://schemas.openxmlformats.org/officeDocument/2006/relationships/hyperlink" Target="https://repositorio.enap.gov.br/bitstream/1/2170/1/Or%C3%A7amento%20P%C3%BAblico%20Conceitos%20B%C3%A1sicos%20-%20M%C3%B3dulo%20%20(1)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repositorio.unicamp.br/handle/REPOSIP/28084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alagi@unimater.edu.br" TargetMode="External"/><Relationship Id="rId2" Type="http://schemas.openxmlformats.org/officeDocument/2006/relationships/hyperlink" Target="mailto:malagi.adv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0584" y="1073944"/>
            <a:ext cx="855878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</a:rPr>
              <a:t>CONTABILIDADE PÚBLICA E ORÇAMENTO</a:t>
            </a:r>
          </a:p>
          <a:p>
            <a:pPr algn="ctr"/>
            <a:endParaRPr lang="pt-BR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/>
            </a:endParaRP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</a:rPr>
              <a:t>INSTRUMENTOS DE PLANEJAMENTO E GESTÃO – PPA, LDO E LOA</a:t>
            </a:r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/>
            </a:endParaRP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</a:rPr>
              <a:t>TIPOS DE ORÇAMENTO</a:t>
            </a:r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/>
            </a:endParaRPr>
          </a:p>
          <a:p>
            <a:pPr algn="ctr"/>
            <a:r>
              <a:rPr lang="pt-B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</a:rPr>
              <a:t>ORÇAMENTO PARTICIPATIVO</a:t>
            </a:r>
            <a:endParaRPr lang="pt-BR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03180" y="6077297"/>
            <a:ext cx="2932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 err="1" smtClean="0">
                <a:latin typeface="Roboto Light"/>
              </a:rPr>
              <a:t>Msc</a:t>
            </a:r>
            <a:r>
              <a:rPr lang="pt-BR" sz="2000" b="1" dirty="0" smtClean="0">
                <a:latin typeface="Roboto Light"/>
              </a:rPr>
              <a:t>. Cleverson </a:t>
            </a:r>
            <a:r>
              <a:rPr lang="pt-BR" sz="2000" b="1" dirty="0">
                <a:latin typeface="Roboto Light"/>
              </a:rPr>
              <a:t>Malagi</a:t>
            </a:r>
          </a:p>
        </p:txBody>
      </p:sp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25505" y="1714979"/>
            <a:ext cx="889298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>
                <a:latin typeface="Roboto Light" panose="02000000000000000000"/>
              </a:rPr>
              <a:t>- O </a:t>
            </a:r>
            <a:r>
              <a:rPr lang="pt-BR" sz="2200" dirty="0">
                <a:latin typeface="Roboto Light" panose="02000000000000000000"/>
              </a:rPr>
              <a:t>processo é definido como um </a:t>
            </a:r>
            <a:r>
              <a:rPr lang="pt-BR" sz="2200" u="sng" dirty="0">
                <a:latin typeface="Roboto Light" panose="02000000000000000000"/>
              </a:rPr>
              <a:t>instrumento de participação social</a:t>
            </a:r>
            <a:r>
              <a:rPr lang="pt-BR" sz="2200" dirty="0">
                <a:latin typeface="Roboto Light" panose="02000000000000000000"/>
              </a:rPr>
              <a:t> em </a:t>
            </a:r>
            <a:r>
              <a:rPr lang="pt-BR" sz="2200" u="sng" dirty="0">
                <a:latin typeface="Roboto Light" panose="02000000000000000000"/>
              </a:rPr>
              <a:t>resposta aos limites da democracia representativa</a:t>
            </a:r>
            <a:r>
              <a:rPr lang="pt-BR" sz="2200" dirty="0">
                <a:latin typeface="Roboto Light" panose="02000000000000000000"/>
              </a:rPr>
              <a:t>: é um </a:t>
            </a:r>
            <a:r>
              <a:rPr lang="pt-BR" sz="2200" u="sng" dirty="0">
                <a:latin typeface="Roboto Light" panose="02000000000000000000"/>
              </a:rPr>
              <a:t>mecanismo</a:t>
            </a:r>
            <a:r>
              <a:rPr lang="pt-BR" sz="2200" dirty="0">
                <a:latin typeface="Roboto Light" panose="02000000000000000000"/>
              </a:rPr>
              <a:t> governamental </a:t>
            </a:r>
            <a:r>
              <a:rPr lang="pt-BR" sz="2200" u="sng" dirty="0">
                <a:latin typeface="Roboto Light" panose="02000000000000000000"/>
              </a:rPr>
              <a:t>de democracia participativa</a:t>
            </a:r>
            <a:r>
              <a:rPr lang="pt-BR" sz="2200" dirty="0">
                <a:latin typeface="Roboto Light" panose="02000000000000000000"/>
              </a:rPr>
              <a:t> que </a:t>
            </a:r>
            <a:r>
              <a:rPr lang="pt-BR" sz="2200" u="sng" dirty="0">
                <a:latin typeface="Roboto Light" panose="02000000000000000000"/>
              </a:rPr>
              <a:t>permite a sociedade civil influenciar ou decidir sobre os orçamentos públicos</a:t>
            </a:r>
            <a:r>
              <a:rPr lang="pt-BR" sz="2200" dirty="0">
                <a:latin typeface="Roboto Light" panose="02000000000000000000"/>
              </a:rPr>
              <a:t>, geralmente o orçamento de investimentos de prefeituras municipais, </a:t>
            </a:r>
            <a:r>
              <a:rPr lang="pt-BR" sz="2200" u="sng" dirty="0">
                <a:latin typeface="Roboto Light" panose="02000000000000000000"/>
              </a:rPr>
              <a:t>através de processos da participação da comunidade</a:t>
            </a:r>
            <a:r>
              <a:rPr lang="pt-BR" sz="2200" dirty="0">
                <a:latin typeface="Roboto Light" panose="02000000000000000000"/>
              </a:rPr>
              <a:t>. Ainda, o Orçamento Participativo </a:t>
            </a:r>
            <a:r>
              <a:rPr lang="pt-BR" sz="2200" u="sng" dirty="0">
                <a:latin typeface="Roboto Light" panose="02000000000000000000"/>
              </a:rPr>
              <a:t>traz maior transparência à gestão de recursos e incentiva a população a contribuir ativamente com seu município.</a:t>
            </a:r>
          </a:p>
        </p:txBody>
      </p:sp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82772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ORÇAMENTO PARTICIPATIVO</a:t>
            </a:r>
          </a:p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A Experiência de Porto Alegre</a:t>
            </a:r>
          </a:p>
        </p:txBody>
      </p:sp>
    </p:spTree>
    <p:extLst>
      <p:ext uri="{BB962C8B-B14F-4D97-AF65-F5344CB8AC3E}">
        <p14:creationId xmlns:p14="http://schemas.microsoft.com/office/powerpoint/2010/main" val="29703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25505" y="1637712"/>
            <a:ext cx="889298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900" dirty="0" smtClean="0">
                <a:latin typeface="Roboto Light" panose="02000000000000000000"/>
              </a:rPr>
              <a:t>- </a:t>
            </a:r>
            <a:r>
              <a:rPr lang="pt-BR" sz="1900" dirty="0">
                <a:latin typeface="Roboto Light" panose="02000000000000000000"/>
              </a:rPr>
              <a:t>O </a:t>
            </a:r>
            <a:r>
              <a:rPr lang="pt-BR" sz="1900" dirty="0" smtClean="0">
                <a:latin typeface="Roboto Light" panose="02000000000000000000"/>
              </a:rPr>
              <a:t>primeiro </a:t>
            </a:r>
            <a:r>
              <a:rPr lang="pt-BR" sz="1900" dirty="0">
                <a:latin typeface="Roboto Light" panose="02000000000000000000"/>
              </a:rPr>
              <a:t>período do Orçamento Participativo de Porto Alegre teve sucesso por </a:t>
            </a:r>
            <a:r>
              <a:rPr lang="pt-BR" sz="1900" dirty="0" smtClean="0">
                <a:latin typeface="Roboto Light" panose="02000000000000000000"/>
              </a:rPr>
              <a:t>três </a:t>
            </a:r>
            <a:r>
              <a:rPr lang="pt-BR" sz="1900" dirty="0">
                <a:latin typeface="Roboto Light" panose="02000000000000000000"/>
              </a:rPr>
              <a:t>fatores principais: 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pt-BR" sz="1900" dirty="0" smtClean="0">
                <a:latin typeface="Roboto Light" panose="02000000000000000000"/>
              </a:rPr>
              <a:t>A </a:t>
            </a:r>
            <a:r>
              <a:rPr lang="pt-BR" sz="1900" dirty="0">
                <a:latin typeface="Roboto Light" panose="02000000000000000000"/>
              </a:rPr>
              <a:t>capacidade de </a:t>
            </a:r>
            <a:r>
              <a:rPr lang="pt-BR" sz="1900" dirty="0" smtClean="0">
                <a:latin typeface="Roboto Light" panose="02000000000000000000"/>
              </a:rPr>
              <a:t>organização da </a:t>
            </a:r>
            <a:r>
              <a:rPr lang="pt-BR" sz="1900" dirty="0">
                <a:latin typeface="Roboto Light" panose="02000000000000000000"/>
              </a:rPr>
              <a:t>sociedade civil da </a:t>
            </a:r>
            <a:r>
              <a:rPr lang="pt-BR" sz="1900" dirty="0" smtClean="0">
                <a:latin typeface="Roboto Light" panose="02000000000000000000"/>
              </a:rPr>
              <a:t>capital; </a:t>
            </a:r>
            <a:endParaRPr lang="pt-BR" sz="1900" dirty="0">
              <a:latin typeface="Roboto Light" panose="0200000000000000000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pt-BR" sz="1900" dirty="0">
                <a:latin typeface="Roboto Light" panose="02000000000000000000"/>
              </a:rPr>
              <a:t>A capacidade política em conceber e realizar as demandas exigidas por esta sociedade </a:t>
            </a:r>
            <a:r>
              <a:rPr lang="pt-BR" sz="1900" dirty="0" smtClean="0">
                <a:latin typeface="Roboto Light" panose="02000000000000000000"/>
              </a:rPr>
              <a:t>civil; e,</a:t>
            </a:r>
            <a:endParaRPr lang="pt-BR" sz="1900" dirty="0">
              <a:latin typeface="Roboto Light" panose="0200000000000000000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pt-BR" sz="1900" dirty="0" smtClean="0">
                <a:latin typeface="Roboto Light" panose="02000000000000000000"/>
              </a:rPr>
              <a:t>A </a:t>
            </a:r>
            <a:r>
              <a:rPr lang="pt-BR" sz="1900" dirty="0">
                <a:latin typeface="Roboto Light" panose="02000000000000000000"/>
              </a:rPr>
              <a:t>reforma tributária no município. Essa reforma tributária utilizou o IPTU progressivo, a partir da premissa “quem pode mais, paga mais”, aumentando os recursos disponíveis para o atendimento das demandas populares do orçamento </a:t>
            </a:r>
            <a:r>
              <a:rPr lang="pt-BR" sz="1900" dirty="0" smtClean="0">
                <a:latin typeface="Roboto Light" panose="02000000000000000000"/>
              </a:rPr>
              <a:t>participativo</a:t>
            </a:r>
            <a:r>
              <a:rPr lang="pt-BR" sz="1900" dirty="0">
                <a:latin typeface="Roboto Light" panose="02000000000000000000"/>
              </a:rPr>
              <a:t> </a:t>
            </a:r>
            <a:r>
              <a:rPr lang="pt-BR" sz="1900" dirty="0" smtClean="0">
                <a:latin typeface="Roboto Light" panose="02000000000000000000"/>
              </a:rPr>
              <a:t>(esta ação foi imprescindível para a consecução das demandas).</a:t>
            </a:r>
            <a:endParaRPr lang="pt-BR" sz="1900" dirty="0">
              <a:latin typeface="Roboto Light" panose="0200000000000000000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900" u="sng" dirty="0">
              <a:latin typeface="Roboto Light" panose="02000000000000000000"/>
            </a:endParaRPr>
          </a:p>
        </p:txBody>
      </p:sp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82772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ORÇAMENTO PARTICIPATIVO</a:t>
            </a:r>
          </a:p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A Experiência de Porto Alegre</a:t>
            </a:r>
          </a:p>
        </p:txBody>
      </p:sp>
    </p:spTree>
    <p:extLst>
      <p:ext uri="{BB962C8B-B14F-4D97-AF65-F5344CB8AC3E}">
        <p14:creationId xmlns:p14="http://schemas.microsoft.com/office/powerpoint/2010/main" val="26269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25505" y="1637712"/>
            <a:ext cx="889298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dirty="0" smtClean="0">
                <a:latin typeface="Roboto Light" panose="02000000000000000000"/>
                <a:cs typeface="Calibri" panose="020F0502020204030204" pitchFamily="34" charset="0"/>
              </a:rPr>
              <a:t>Os </a:t>
            </a:r>
            <a:r>
              <a:rPr lang="pt-BR" sz="1800" dirty="0">
                <a:latin typeface="Roboto Light" panose="02000000000000000000"/>
                <a:cs typeface="Calibri" panose="020F0502020204030204" pitchFamily="34" charset="0"/>
              </a:rPr>
              <a:t>principais encontros </a:t>
            </a:r>
            <a:r>
              <a:rPr lang="pt-BR" sz="1800" dirty="0" smtClean="0">
                <a:latin typeface="Roboto Light" panose="02000000000000000000"/>
                <a:cs typeface="Calibri" panose="020F0502020204030204" pitchFamily="34" charset="0"/>
              </a:rPr>
              <a:t>são: </a:t>
            </a:r>
            <a:r>
              <a:rPr lang="pt-BR" sz="1800" u="sng" dirty="0">
                <a:latin typeface="Roboto Light" panose="02000000000000000000"/>
                <a:cs typeface="Calibri" panose="020F0502020204030204" pitchFamily="34" charset="0"/>
              </a:rPr>
              <a:t>a rodada única </a:t>
            </a:r>
            <a:r>
              <a:rPr lang="pt-BR" sz="1800" dirty="0">
                <a:latin typeface="Roboto Light" panose="02000000000000000000"/>
                <a:cs typeface="Calibri" panose="020F0502020204030204" pitchFamily="34" charset="0"/>
              </a:rPr>
              <a:t>e as </a:t>
            </a:r>
            <a:r>
              <a:rPr lang="pt-BR" sz="1800" u="sng" dirty="0">
                <a:latin typeface="Roboto Light" panose="02000000000000000000"/>
                <a:cs typeface="Calibri" panose="020F0502020204030204" pitchFamily="34" charset="0"/>
              </a:rPr>
              <a:t>assembleias por tema</a:t>
            </a:r>
            <a:r>
              <a:rPr lang="pt-BR" sz="1800" dirty="0">
                <a:latin typeface="Roboto Light" panose="02000000000000000000"/>
                <a:cs typeface="Calibri" panose="020F0502020204030204" pitchFamily="34" charset="0"/>
              </a:rPr>
              <a:t>, as </a:t>
            </a:r>
            <a:r>
              <a:rPr lang="pt-BR" sz="1800" u="sng" dirty="0">
                <a:latin typeface="Roboto Light" panose="02000000000000000000"/>
                <a:cs typeface="Calibri" panose="020F0502020204030204" pitchFamily="34" charset="0"/>
              </a:rPr>
              <a:t>plenárias temáticas</a:t>
            </a:r>
            <a:r>
              <a:rPr lang="pt-BR" sz="1800" dirty="0">
                <a:latin typeface="Roboto Light" panose="02000000000000000000"/>
                <a:cs typeface="Calibri" panose="020F0502020204030204" pitchFamily="34" charset="0"/>
              </a:rPr>
              <a:t>, utilizando a mesma metodologia das assembleias regionais. Na </a:t>
            </a:r>
            <a:r>
              <a:rPr lang="pt-BR" sz="1800" u="sng" dirty="0">
                <a:latin typeface="Roboto Light" panose="02000000000000000000"/>
                <a:cs typeface="Calibri" panose="020F0502020204030204" pitchFamily="34" charset="0"/>
              </a:rPr>
              <a:t>rodada única o município presta contas do ano anterior</a:t>
            </a:r>
            <a:r>
              <a:rPr lang="pt-BR" sz="1800" dirty="0">
                <a:latin typeface="Roboto Light" panose="02000000000000000000"/>
                <a:cs typeface="Calibri" panose="020F0502020204030204" pitchFamily="34" charset="0"/>
              </a:rPr>
              <a:t>. Uma explicação sobre as obras públicas decididas no ano anterior é feita, quais estão em andamento, quando as outras irão começar. Isto possibilita o</a:t>
            </a:r>
            <a:r>
              <a:rPr lang="pt-BR" sz="1800" u="sng" dirty="0">
                <a:latin typeface="Roboto Light" panose="02000000000000000000"/>
                <a:cs typeface="Calibri" panose="020F0502020204030204" pitchFamily="34" charset="0"/>
              </a:rPr>
              <a:t> controle por parte da sociedade civil sobre o governo</a:t>
            </a:r>
            <a:r>
              <a:rPr lang="pt-BR" sz="1800" dirty="0">
                <a:latin typeface="Roboto Light" panose="02000000000000000000"/>
                <a:cs typeface="Calibri" panose="020F0502020204030204" pitchFamily="34" charset="0"/>
              </a:rPr>
              <a:t>. Uma </a:t>
            </a:r>
            <a:r>
              <a:rPr lang="pt-BR" sz="1800" u="sng" dirty="0">
                <a:latin typeface="Roboto Light" panose="02000000000000000000"/>
                <a:cs typeface="Calibri" panose="020F0502020204030204" pitchFamily="34" charset="0"/>
              </a:rPr>
              <a:t>estimativa dos recursos financeiros disponíveis para o ano seguinte e os investimentos em consideração pelo governo</a:t>
            </a:r>
            <a:r>
              <a:rPr lang="pt-BR" sz="1800" dirty="0">
                <a:latin typeface="Roboto Light" panose="02000000000000000000"/>
                <a:cs typeface="Calibri" panose="020F0502020204030204" pitchFamily="34" charset="0"/>
              </a:rPr>
              <a:t>, bem como </a:t>
            </a:r>
            <a:r>
              <a:rPr lang="pt-BR" sz="1800" u="sng" dirty="0">
                <a:latin typeface="Roboto Light" panose="02000000000000000000"/>
                <a:cs typeface="Calibri" panose="020F0502020204030204" pitchFamily="34" charset="0"/>
              </a:rPr>
              <a:t>discussões sobre novos critérios do OP também ocorrem</a:t>
            </a:r>
            <a:r>
              <a:rPr lang="pt-BR" sz="1800" dirty="0">
                <a:latin typeface="Roboto Light" panose="02000000000000000000"/>
                <a:cs typeface="Calibri" panose="020F0502020204030204" pitchFamily="34" charset="0"/>
              </a:rPr>
              <a:t>. A c</a:t>
            </a:r>
            <a:r>
              <a:rPr lang="pt-BR" sz="1800" u="sng" dirty="0">
                <a:latin typeface="Roboto Light" panose="02000000000000000000"/>
                <a:cs typeface="Calibri" panose="020F0502020204030204" pitchFamily="34" charset="0"/>
              </a:rPr>
              <a:t>omunidade</a:t>
            </a:r>
            <a:r>
              <a:rPr lang="pt-BR" sz="1800" dirty="0">
                <a:latin typeface="Roboto Light" panose="02000000000000000000"/>
                <a:cs typeface="Calibri" panose="020F0502020204030204" pitchFamily="34" charset="0"/>
              </a:rPr>
              <a:t> também </a:t>
            </a:r>
            <a:r>
              <a:rPr lang="pt-BR" sz="1800" u="sng" dirty="0">
                <a:latin typeface="Roboto Light" panose="02000000000000000000"/>
                <a:cs typeface="Calibri" panose="020F0502020204030204" pitchFamily="34" charset="0"/>
              </a:rPr>
              <a:t>elege parte dos delegados que irão representá-la no Fórum de Delegados de acordo com um critério previamente estabelecido</a:t>
            </a:r>
            <a:r>
              <a:rPr lang="pt-BR" sz="1800" dirty="0">
                <a:latin typeface="Roboto Light" panose="02000000000000000000"/>
                <a:cs typeface="Calibri" panose="020F0502020204030204" pitchFamily="34" charset="0"/>
              </a:rPr>
              <a:t>. As rodadas ocorrem no mesmo período nas assembleias regionais e temáticas. </a:t>
            </a:r>
            <a:endParaRPr lang="pt-BR" sz="1800" u="sng" dirty="0">
              <a:latin typeface="Roboto Light" panose="02000000000000000000"/>
            </a:endParaRPr>
          </a:p>
        </p:txBody>
      </p:sp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82772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ORÇAMENTO PARTICIPATIVO</a:t>
            </a:r>
          </a:p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A Experiência de Porto Alegre</a:t>
            </a:r>
          </a:p>
        </p:txBody>
      </p:sp>
    </p:spTree>
    <p:extLst>
      <p:ext uri="{BB962C8B-B14F-4D97-AF65-F5344CB8AC3E}">
        <p14:creationId xmlns:p14="http://schemas.microsoft.com/office/powerpoint/2010/main" val="18706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25505" y="1637712"/>
            <a:ext cx="889298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Roboto Light" panose="02000000000000000000"/>
                <a:cs typeface="Calibri" panose="020F0502020204030204" pitchFamily="34" charset="0"/>
              </a:rPr>
              <a:t>O </a:t>
            </a:r>
            <a:r>
              <a:rPr lang="pt-BR" sz="2000" u="sng" dirty="0">
                <a:latin typeface="Roboto Light" panose="02000000000000000000"/>
                <a:cs typeface="Calibri" panose="020F0502020204030204" pitchFamily="34" charset="0"/>
              </a:rPr>
              <a:t>prefeito participa das assembleias</a:t>
            </a:r>
            <a:r>
              <a:rPr lang="pt-BR" sz="2000" dirty="0">
                <a:latin typeface="Roboto Light" panose="02000000000000000000"/>
                <a:cs typeface="Calibri" panose="020F0502020204030204" pitchFamily="34" charset="0"/>
              </a:rPr>
              <a:t>. Nas </a:t>
            </a:r>
            <a:r>
              <a:rPr lang="pt-BR" sz="2000" u="sng" dirty="0">
                <a:latin typeface="Roboto Light" panose="02000000000000000000"/>
                <a:cs typeface="Calibri" panose="020F0502020204030204" pitchFamily="34" charset="0"/>
              </a:rPr>
              <a:t>assembleias abertas das Regiões e Temáticas são aprovadas, por voto individual, as prioridades orçamentárias, e são eleitos os conselheiros para formar o Conselho do Orçamento Participativo (COP)</a:t>
            </a:r>
            <a:r>
              <a:rPr lang="pt-BR" sz="2000" dirty="0">
                <a:latin typeface="Roboto Light" panose="02000000000000000000"/>
                <a:cs typeface="Calibri" panose="020F0502020204030204" pitchFamily="34" charset="0"/>
              </a:rPr>
              <a:t>. O </a:t>
            </a:r>
            <a:r>
              <a:rPr lang="pt-BR" sz="2000" u="sng" dirty="0">
                <a:latin typeface="Roboto Light" panose="02000000000000000000"/>
                <a:cs typeface="Calibri" panose="020F0502020204030204" pitchFamily="34" charset="0"/>
              </a:rPr>
              <a:t>número de indivíduos presentes nas assembleias estabelece quantos delegados serão escolhidos posteriormente para formar os Fóruns de Delegados.</a:t>
            </a:r>
            <a:r>
              <a:rPr lang="pt-BR" sz="2000" dirty="0">
                <a:latin typeface="Roboto Light" panose="02000000000000000000"/>
                <a:cs typeface="Calibri" panose="020F0502020204030204" pitchFamily="34" charset="0"/>
              </a:rPr>
              <a:t> Durante o ciclo anual do OP, grande parte das decisões importantes ocorre nessas instâncias de representação (FEDOZZI; MARTINS, 2015).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900" u="sng" dirty="0">
              <a:latin typeface="Roboto Light" panose="02000000000000000000"/>
            </a:endParaRPr>
          </a:p>
        </p:txBody>
      </p:sp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82772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ORÇAMENTO PARTICIPATIVO</a:t>
            </a:r>
          </a:p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A Experiência de Porto Alegre</a:t>
            </a:r>
          </a:p>
        </p:txBody>
      </p:sp>
    </p:spTree>
    <p:extLst>
      <p:ext uri="{BB962C8B-B14F-4D97-AF65-F5344CB8AC3E}">
        <p14:creationId xmlns:p14="http://schemas.microsoft.com/office/powerpoint/2010/main" val="39897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82772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ORÇAMENTO PARTICIPATIVO</a:t>
            </a:r>
          </a:p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A Experiência de Porto Alegre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C9D0BC8-DE82-CA4B-BC54-05863422C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5" y="2324540"/>
            <a:ext cx="7957747" cy="267776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4198366-F259-4D49-A6DB-D4D21EFAD2F6}"/>
              </a:ext>
            </a:extLst>
          </p:cNvPr>
          <p:cNvSpPr/>
          <p:nvPr/>
        </p:nvSpPr>
        <p:spPr>
          <a:xfrm>
            <a:off x="6991203" y="4879195"/>
            <a:ext cx="16081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latin typeface="Roboto Light" panose="02000000000000000000"/>
              </a:rPr>
              <a:t>Fonte: Lopes, 2016, p. 49 </a:t>
            </a:r>
          </a:p>
        </p:txBody>
      </p:sp>
    </p:spTree>
    <p:extLst>
      <p:ext uri="{BB962C8B-B14F-4D97-AF65-F5344CB8AC3E}">
        <p14:creationId xmlns:p14="http://schemas.microsoft.com/office/powerpoint/2010/main" val="91602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25505" y="1637712"/>
            <a:ext cx="889298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>
                <a:latin typeface="Roboto Light" panose="02000000000000000000"/>
              </a:rPr>
              <a:t>O grande </a:t>
            </a:r>
            <a:r>
              <a:rPr lang="pt-BR" sz="1600" u="sng" dirty="0">
                <a:latin typeface="Roboto Light" panose="02000000000000000000"/>
              </a:rPr>
              <a:t>diferencial</a:t>
            </a:r>
            <a:r>
              <a:rPr lang="pt-BR" sz="1600" dirty="0">
                <a:latin typeface="Roboto Light" panose="02000000000000000000"/>
              </a:rPr>
              <a:t> do projeto proposto em Porto Alegre foi a </a:t>
            </a:r>
            <a:r>
              <a:rPr lang="pt-BR" sz="1600" u="sng" dirty="0">
                <a:latin typeface="Roboto Light" panose="02000000000000000000"/>
              </a:rPr>
              <a:t>metodologia</a:t>
            </a:r>
            <a:r>
              <a:rPr lang="pt-BR" sz="1600" dirty="0">
                <a:latin typeface="Roboto Light" panose="02000000000000000000"/>
              </a:rPr>
              <a:t> presente no projeto da capital: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pt-BR" sz="1600" dirty="0" smtClean="0">
                <a:latin typeface="Roboto Light" panose="02000000000000000000"/>
              </a:rPr>
              <a:t>Cada </a:t>
            </a:r>
            <a:r>
              <a:rPr lang="pt-BR" sz="1600" dirty="0">
                <a:latin typeface="Roboto Light" panose="02000000000000000000"/>
              </a:rPr>
              <a:t>cidadão que se fizesse presente às "Plenárias Regionais" podia votar sobre quais os tipos de necessidades o governo municipal deveria atender. 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pt-BR" sz="1600" dirty="0">
                <a:latin typeface="Roboto Light" panose="02000000000000000000"/>
              </a:rPr>
              <a:t>Esta metodologia, na sua totalização dos votos, considerava a localização do voto, atribuindo pesos maiores às regiões da cidade, em função da carência da prestação dos serviços públicos, dentre outros critérios.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pt-BR" sz="1600" dirty="0">
                <a:latin typeface="Roboto Light" panose="02000000000000000000"/>
              </a:rPr>
              <a:t>Depois de considerados os votos por áreas de investimento e aplicadas as fórmulas de ponderação dos votos, em função dos critérios aprovados anteriormente, então, elegiam-se delegados, por plenárias, para compor o Conselho do Orçamento Participativo (COP), onde se especificavam as obras que poderiam tornar viáveis o atendimento das destinações percentuais dos recursos por áreas da política pública (educação, saúde, transporte público, saneamento, moradia, etc.) e por regiões da cidade.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600" u="sng" dirty="0">
              <a:latin typeface="Roboto Light" panose="02000000000000000000"/>
            </a:endParaRPr>
          </a:p>
        </p:txBody>
      </p:sp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82772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ORÇAMENTO PARTICIPATIVO</a:t>
            </a:r>
          </a:p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A Experiência de Porto Alegre</a:t>
            </a:r>
          </a:p>
        </p:txBody>
      </p:sp>
    </p:spTree>
    <p:extLst>
      <p:ext uri="{BB962C8B-B14F-4D97-AF65-F5344CB8AC3E}">
        <p14:creationId xmlns:p14="http://schemas.microsoft.com/office/powerpoint/2010/main" val="14567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82772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ORÇAMENTO PARTICIPATIVO</a:t>
            </a:r>
          </a:p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A Experiência de Porto Alegre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4D14E70-90F9-394B-B0B1-258C88CDC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0" y="2047037"/>
            <a:ext cx="8686801" cy="279728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8F1292FE-401D-9C4D-9059-9B9F407A4CA6}"/>
              </a:ext>
            </a:extLst>
          </p:cNvPr>
          <p:cNvSpPr/>
          <p:nvPr/>
        </p:nvSpPr>
        <p:spPr>
          <a:xfrm>
            <a:off x="3222967" y="4721209"/>
            <a:ext cx="55803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latin typeface="Roboto Light" panose="02000000000000000000"/>
              </a:rPr>
              <a:t>Fonte: V Seminário Porto Alegre em análise - O orçamento participativo de Porto Alegre, 2017. </a:t>
            </a:r>
          </a:p>
        </p:txBody>
      </p:sp>
    </p:spTree>
    <p:extLst>
      <p:ext uri="{BB962C8B-B14F-4D97-AF65-F5344CB8AC3E}">
        <p14:creationId xmlns:p14="http://schemas.microsoft.com/office/powerpoint/2010/main" val="6758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25505" y="1593838"/>
            <a:ext cx="889298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Roboto Light" panose="02000000000000000000"/>
              </a:rPr>
              <a:t>Como </a:t>
            </a:r>
            <a:r>
              <a:rPr lang="pt-BR" sz="2000" u="sng" dirty="0">
                <a:latin typeface="Roboto Light" panose="02000000000000000000"/>
              </a:rPr>
              <a:t>principais resultados </a:t>
            </a:r>
            <a:r>
              <a:rPr lang="pt-BR" sz="2000" dirty="0">
                <a:latin typeface="Roboto Light" panose="02000000000000000000"/>
              </a:rPr>
              <a:t>podemos indicar que no caso de Porto Alegre a </a:t>
            </a:r>
            <a:r>
              <a:rPr lang="pt-BR" sz="2000" u="sng" dirty="0">
                <a:latin typeface="Roboto Light" panose="02000000000000000000"/>
              </a:rPr>
              <a:t>Prefeitura Municipal criou várias instâncias institucionais de participação comunitária</a:t>
            </a:r>
            <a:r>
              <a:rPr lang="pt-BR" sz="2000" dirty="0">
                <a:latin typeface="Roboto Light" panose="02000000000000000000"/>
              </a:rPr>
              <a:t>, como as </a:t>
            </a:r>
            <a:r>
              <a:rPr lang="pt-BR" sz="2000" u="sng" dirty="0">
                <a:latin typeface="Roboto Light" panose="02000000000000000000"/>
              </a:rPr>
              <a:t>Assembleias regionais</a:t>
            </a:r>
            <a:r>
              <a:rPr lang="pt-BR" sz="2000" dirty="0">
                <a:latin typeface="Roboto Light" panose="02000000000000000000"/>
              </a:rPr>
              <a:t>, o </a:t>
            </a:r>
            <a:r>
              <a:rPr lang="pt-BR" sz="2000" u="sng" dirty="0">
                <a:latin typeface="Roboto Light" panose="02000000000000000000"/>
              </a:rPr>
              <a:t>Fórum Regional do Orçamento</a:t>
            </a:r>
            <a:r>
              <a:rPr lang="pt-BR" sz="2000" dirty="0">
                <a:latin typeface="Roboto Light" panose="02000000000000000000"/>
              </a:rPr>
              <a:t>, o </a:t>
            </a:r>
            <a:r>
              <a:rPr lang="pt-BR" sz="2000" u="sng" dirty="0">
                <a:latin typeface="Roboto Light" panose="02000000000000000000"/>
              </a:rPr>
              <a:t>Conselho do Plano de Governo e Orçamento</a:t>
            </a:r>
            <a:r>
              <a:rPr lang="pt-BR" sz="2000" dirty="0">
                <a:latin typeface="Roboto Light" panose="02000000000000000000"/>
              </a:rPr>
              <a:t>, as </a:t>
            </a:r>
            <a:r>
              <a:rPr lang="pt-BR" sz="2000" u="sng" dirty="0">
                <a:latin typeface="Roboto Light" panose="02000000000000000000"/>
              </a:rPr>
              <a:t>Plenárias temáticas</a:t>
            </a:r>
            <a:r>
              <a:rPr lang="pt-BR" sz="2000" dirty="0">
                <a:latin typeface="Roboto Light" panose="02000000000000000000"/>
              </a:rPr>
              <a:t> e o </a:t>
            </a:r>
            <a:r>
              <a:rPr lang="pt-BR" sz="2000" u="sng" dirty="0">
                <a:latin typeface="Roboto Light" panose="02000000000000000000"/>
              </a:rPr>
              <a:t>fórum temático do orçamento</a:t>
            </a:r>
            <a:r>
              <a:rPr lang="pt-BR" sz="2000" dirty="0">
                <a:latin typeface="Roboto Light" panose="02000000000000000000"/>
              </a:rPr>
              <a:t>, cada um participando do processo de tomada de decisões relativos ao orçamento municipal. A </a:t>
            </a:r>
            <a:r>
              <a:rPr lang="pt-BR" sz="2000" u="sng" dirty="0">
                <a:latin typeface="Roboto Light" panose="02000000000000000000"/>
              </a:rPr>
              <a:t>priorização de obras seguia diversos critérios, como população da região, carência do serviço ou infraestrutura e prioridade temática da obra dada por cada uma das regiões em que a cidade foi distribuída</a:t>
            </a:r>
            <a:r>
              <a:rPr lang="pt-BR" sz="2000" dirty="0">
                <a:latin typeface="Roboto Light" panose="02000000000000000000"/>
              </a:rPr>
              <a:t>. Outra caraterística importante foi a </a:t>
            </a:r>
            <a:r>
              <a:rPr lang="pt-BR" sz="2000" u="sng" dirty="0">
                <a:latin typeface="Roboto Light" panose="02000000000000000000"/>
              </a:rPr>
              <a:t>grande participação, chegando a até 20.000 participantes em 1999</a:t>
            </a:r>
            <a:r>
              <a:rPr lang="pt-BR" sz="2000" dirty="0">
                <a:latin typeface="Roboto Light" panose="02000000000000000000"/>
              </a:rPr>
              <a:t> (NAVARRO, 2000).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000" dirty="0">
              <a:latin typeface="Roboto Light" panose="0200000000000000000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900" u="sng" dirty="0">
              <a:latin typeface="Roboto Light" panose="02000000000000000000"/>
            </a:endParaRPr>
          </a:p>
        </p:txBody>
      </p:sp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82772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ORÇAMENTO PARTICIPATIVO</a:t>
            </a:r>
          </a:p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A Experiência de Porto Alegre</a:t>
            </a:r>
          </a:p>
        </p:txBody>
      </p:sp>
    </p:spTree>
    <p:extLst>
      <p:ext uri="{BB962C8B-B14F-4D97-AF65-F5344CB8AC3E}">
        <p14:creationId xmlns:p14="http://schemas.microsoft.com/office/powerpoint/2010/main" val="3737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25505" y="1637712"/>
            <a:ext cx="889298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000" dirty="0">
              <a:latin typeface="Roboto Light" panose="0200000000000000000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Roboto Light" panose="02000000000000000000"/>
              </a:rPr>
              <a:t>Em 1996, Cúpula das Cidades da ONU, reconheceu o Orçamento Participativo como "Prática Bem Sucedida de Gestão Local". A </a:t>
            </a:r>
            <a:r>
              <a:rPr lang="pt-BR" sz="2000" u="sng" dirty="0">
                <a:latin typeface="Roboto Light" panose="02000000000000000000"/>
              </a:rPr>
              <a:t>ONU considera a experiência como uma das 40 melhores práticas de gestão pública urbana no mundo</a:t>
            </a:r>
            <a:r>
              <a:rPr lang="pt-BR" sz="2000" dirty="0">
                <a:latin typeface="Roboto Light" panose="02000000000000000000"/>
              </a:rPr>
              <a:t>. </a:t>
            </a:r>
            <a:r>
              <a:rPr lang="pt-BR" sz="2000" u="sng" dirty="0">
                <a:latin typeface="Roboto Light" panose="02000000000000000000"/>
              </a:rPr>
              <a:t>O Orçamento Participativo de Porto Alegre tornou-se uma referência para o mundo e atualmente é aplicado em mais de 2700 cidades dentre elas Lisboa, Montevidéu, Caracas e Buenos Aires</a:t>
            </a:r>
            <a:r>
              <a:rPr lang="pt-BR" sz="2000" dirty="0">
                <a:latin typeface="Roboto Light" panose="02000000000000000000"/>
              </a:rPr>
              <a:t> (LUCHMANN, 2000; LOPES. 2015).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900" u="sng" dirty="0">
              <a:latin typeface="Roboto Light" panose="02000000000000000000"/>
            </a:endParaRPr>
          </a:p>
        </p:txBody>
      </p:sp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48661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82772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ORÇAMENTO PARTICIPATIVO</a:t>
            </a:r>
          </a:p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A Experiência de Porto Alegre</a:t>
            </a:r>
          </a:p>
        </p:txBody>
      </p:sp>
    </p:spTree>
    <p:extLst>
      <p:ext uri="{BB962C8B-B14F-4D97-AF65-F5344CB8AC3E}">
        <p14:creationId xmlns:p14="http://schemas.microsoft.com/office/powerpoint/2010/main" val="31891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48661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82772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CICLO DO ORÇAMENTO PARTICIPATIVO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8" y="1461248"/>
            <a:ext cx="5187414" cy="518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929694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</a:rPr>
              <a:t>CONTABILIDADE PÚBLICA E ORÇAMENTO</a:t>
            </a:r>
          </a:p>
          <a:p>
            <a:pPr algn="ctr"/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</a:rPr>
              <a:t>INSTRUMENTOS DE PLANEJAMENTO E GESTÃO – PPA, LDO E LOA</a:t>
            </a:r>
            <a:endParaRPr lang="pt-BR" sz="2300" dirty="0" smtClean="0">
              <a:latin typeface="Roboto Light" panose="02000000000000000000"/>
            </a:endParaRPr>
          </a:p>
          <a:p>
            <a:pPr algn="ctr"/>
            <a:endParaRPr lang="pt-BR" sz="23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93192" y="2087089"/>
            <a:ext cx="84490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 smtClean="0">
                <a:latin typeface="Roboto Light" panose="02000000000000000000"/>
              </a:rPr>
              <a:t>Contexto histórico – Constituições: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600" dirty="0" smtClean="0">
                <a:latin typeface="Roboto Light" panose="02000000000000000000"/>
              </a:rPr>
              <a:t>1824 (imperial, art. 172 - províncias);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600" dirty="0" smtClean="0">
                <a:latin typeface="Roboto Light" panose="02000000000000000000"/>
              </a:rPr>
              <a:t>1891 </a:t>
            </a:r>
            <a:r>
              <a:rPr lang="pt-BR" sz="2600" dirty="0" smtClean="0">
                <a:latin typeface="Roboto Light" panose="02000000000000000000"/>
              </a:rPr>
              <a:t>(Proclamação da República 1889 - art</a:t>
            </a:r>
            <a:r>
              <a:rPr lang="pt-BR" sz="2600" dirty="0" smtClean="0">
                <a:latin typeface="Roboto Light" panose="02000000000000000000"/>
              </a:rPr>
              <a:t>. 34 – Estados);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600" dirty="0" smtClean="0">
                <a:latin typeface="Roboto Light" panose="02000000000000000000"/>
              </a:rPr>
              <a:t>1934 (art. 50, Quebra da bolsa NY, Revolução de 30, fim da república velha, Estado novo centralizado);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600" dirty="0" smtClean="0">
                <a:latin typeface="Roboto Light" panose="02000000000000000000"/>
              </a:rPr>
              <a:t>1937 (decretada - art. 67 a 72 – golpe de Estado – centralizada</a:t>
            </a:r>
            <a:r>
              <a:rPr lang="pt-BR" sz="2600" dirty="0">
                <a:latin typeface="Roboto Light" panose="02000000000000000000"/>
              </a:rPr>
              <a:t> </a:t>
            </a:r>
            <a:r>
              <a:rPr lang="pt-BR" sz="2600" dirty="0" smtClean="0">
                <a:latin typeface="Roboto Light" panose="02000000000000000000"/>
              </a:rPr>
              <a:t>– autoritarismo);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600" dirty="0">
              <a:latin typeface="Roboto Light" panose="02000000000000000000"/>
            </a:endParaRPr>
          </a:p>
        </p:txBody>
      </p:sp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30296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48661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67954" y="827722"/>
            <a:ext cx="55760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Editais de Convocação para Discussão do OP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17" y="2712855"/>
            <a:ext cx="3558989" cy="334263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689"/>
            <a:ext cx="3567955" cy="54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1406" y="12103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ORÇAMENTO PARTICIPATIVO</a:t>
            </a:r>
          </a:p>
        </p:txBody>
      </p:sp>
      <p:sp>
        <p:nvSpPr>
          <p:cNvPr id="11" name="Shape 787"/>
          <p:cNvSpPr/>
          <p:nvPr/>
        </p:nvSpPr>
        <p:spPr>
          <a:xfrm>
            <a:off x="6423800" y="2596951"/>
            <a:ext cx="3241135" cy="1565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600" extrusionOk="0">
                <a:moveTo>
                  <a:pt x="667" y="0"/>
                </a:moveTo>
                <a:cubicBezTo>
                  <a:pt x="298" y="0"/>
                  <a:pt x="0" y="967"/>
                  <a:pt x="0" y="2160"/>
                </a:cubicBezTo>
                <a:lnTo>
                  <a:pt x="0" y="19440"/>
                </a:lnTo>
                <a:cubicBezTo>
                  <a:pt x="0" y="20633"/>
                  <a:pt x="298" y="21600"/>
                  <a:pt x="667" y="21600"/>
                </a:cubicBezTo>
                <a:lnTo>
                  <a:pt x="18176" y="21600"/>
                </a:lnTo>
                <a:cubicBezTo>
                  <a:pt x="18191" y="21600"/>
                  <a:pt x="18205" y="21590"/>
                  <a:pt x="18219" y="21586"/>
                </a:cubicBezTo>
                <a:cubicBezTo>
                  <a:pt x="18250" y="21590"/>
                  <a:pt x="18280" y="21568"/>
                  <a:pt x="18311" y="21555"/>
                </a:cubicBezTo>
                <a:cubicBezTo>
                  <a:pt x="18430" y="21504"/>
                  <a:pt x="18546" y="21358"/>
                  <a:pt x="18636" y="21060"/>
                </a:cubicBezTo>
                <a:cubicBezTo>
                  <a:pt x="18636" y="21060"/>
                  <a:pt x="21386" y="11975"/>
                  <a:pt x="21386" y="11975"/>
                </a:cubicBezTo>
                <a:cubicBezTo>
                  <a:pt x="21600" y="11266"/>
                  <a:pt x="21596" y="10113"/>
                  <a:pt x="21377" y="9419"/>
                </a:cubicBezTo>
                <a:lnTo>
                  <a:pt x="18750" y="1080"/>
                </a:lnTo>
                <a:cubicBezTo>
                  <a:pt x="18635" y="441"/>
                  <a:pt x="18424" y="3"/>
                  <a:pt x="18179" y="0"/>
                </a:cubicBezTo>
                <a:cubicBezTo>
                  <a:pt x="18178" y="0"/>
                  <a:pt x="18177" y="0"/>
                  <a:pt x="18176" y="0"/>
                </a:cubicBezTo>
                <a:lnTo>
                  <a:pt x="667" y="0"/>
                </a:ln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584200">
              <a:defRPr sz="3200">
                <a:solidFill>
                  <a:srgbClr val="53585F"/>
                </a:solidFill>
              </a:defRPr>
            </a:pPr>
            <a:endParaRPr/>
          </a:p>
        </p:txBody>
      </p:sp>
      <p:sp>
        <p:nvSpPr>
          <p:cNvPr id="12" name="Shape 788"/>
          <p:cNvSpPr/>
          <p:nvPr/>
        </p:nvSpPr>
        <p:spPr>
          <a:xfrm>
            <a:off x="3736595" y="2596951"/>
            <a:ext cx="3656000" cy="1573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600" extrusionOk="0">
                <a:moveTo>
                  <a:pt x="667" y="0"/>
                </a:moveTo>
                <a:cubicBezTo>
                  <a:pt x="298" y="0"/>
                  <a:pt x="0" y="967"/>
                  <a:pt x="0" y="2160"/>
                </a:cubicBezTo>
                <a:lnTo>
                  <a:pt x="0" y="19440"/>
                </a:lnTo>
                <a:cubicBezTo>
                  <a:pt x="0" y="20633"/>
                  <a:pt x="298" y="21600"/>
                  <a:pt x="667" y="21600"/>
                </a:cubicBezTo>
                <a:lnTo>
                  <a:pt x="18176" y="21600"/>
                </a:lnTo>
                <a:cubicBezTo>
                  <a:pt x="18191" y="21600"/>
                  <a:pt x="18205" y="21590"/>
                  <a:pt x="18219" y="21586"/>
                </a:cubicBezTo>
                <a:cubicBezTo>
                  <a:pt x="18250" y="21590"/>
                  <a:pt x="18280" y="21568"/>
                  <a:pt x="18311" y="21555"/>
                </a:cubicBezTo>
                <a:cubicBezTo>
                  <a:pt x="18430" y="21504"/>
                  <a:pt x="18546" y="21358"/>
                  <a:pt x="18636" y="21060"/>
                </a:cubicBezTo>
                <a:cubicBezTo>
                  <a:pt x="18636" y="21060"/>
                  <a:pt x="21386" y="11975"/>
                  <a:pt x="21386" y="11975"/>
                </a:cubicBezTo>
                <a:cubicBezTo>
                  <a:pt x="21600" y="11266"/>
                  <a:pt x="21596" y="10113"/>
                  <a:pt x="21377" y="9419"/>
                </a:cubicBezTo>
                <a:lnTo>
                  <a:pt x="18750" y="1080"/>
                </a:lnTo>
                <a:cubicBezTo>
                  <a:pt x="18635" y="441"/>
                  <a:pt x="18424" y="3"/>
                  <a:pt x="18179" y="0"/>
                </a:cubicBezTo>
                <a:cubicBezTo>
                  <a:pt x="18178" y="0"/>
                  <a:pt x="18177" y="0"/>
                  <a:pt x="18176" y="0"/>
                </a:cubicBezTo>
                <a:lnTo>
                  <a:pt x="667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584200">
              <a:defRPr sz="3200">
                <a:solidFill>
                  <a:srgbClr val="53585F"/>
                </a:solidFill>
              </a:defRPr>
            </a:pPr>
            <a:endParaRPr/>
          </a:p>
        </p:txBody>
      </p:sp>
      <p:sp>
        <p:nvSpPr>
          <p:cNvPr id="13" name="Shape 789"/>
          <p:cNvSpPr/>
          <p:nvPr/>
        </p:nvSpPr>
        <p:spPr>
          <a:xfrm>
            <a:off x="1364150" y="2588911"/>
            <a:ext cx="3806106" cy="1573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600" extrusionOk="0">
                <a:moveTo>
                  <a:pt x="667" y="0"/>
                </a:moveTo>
                <a:cubicBezTo>
                  <a:pt x="298" y="0"/>
                  <a:pt x="0" y="967"/>
                  <a:pt x="0" y="2160"/>
                </a:cubicBezTo>
                <a:lnTo>
                  <a:pt x="0" y="19440"/>
                </a:lnTo>
                <a:cubicBezTo>
                  <a:pt x="0" y="20633"/>
                  <a:pt x="298" y="21600"/>
                  <a:pt x="667" y="21600"/>
                </a:cubicBezTo>
                <a:lnTo>
                  <a:pt x="18176" y="21600"/>
                </a:lnTo>
                <a:cubicBezTo>
                  <a:pt x="18191" y="21600"/>
                  <a:pt x="18205" y="21590"/>
                  <a:pt x="18219" y="21586"/>
                </a:cubicBezTo>
                <a:cubicBezTo>
                  <a:pt x="18250" y="21590"/>
                  <a:pt x="18280" y="21568"/>
                  <a:pt x="18311" y="21555"/>
                </a:cubicBezTo>
                <a:cubicBezTo>
                  <a:pt x="18430" y="21504"/>
                  <a:pt x="18546" y="21358"/>
                  <a:pt x="18636" y="21060"/>
                </a:cubicBezTo>
                <a:cubicBezTo>
                  <a:pt x="18636" y="21060"/>
                  <a:pt x="21386" y="11975"/>
                  <a:pt x="21386" y="11975"/>
                </a:cubicBezTo>
                <a:cubicBezTo>
                  <a:pt x="21600" y="11266"/>
                  <a:pt x="21596" y="10113"/>
                  <a:pt x="21377" y="9419"/>
                </a:cubicBezTo>
                <a:lnTo>
                  <a:pt x="18750" y="1080"/>
                </a:lnTo>
                <a:cubicBezTo>
                  <a:pt x="18635" y="441"/>
                  <a:pt x="18424" y="3"/>
                  <a:pt x="18179" y="0"/>
                </a:cubicBezTo>
                <a:cubicBezTo>
                  <a:pt x="18178" y="0"/>
                  <a:pt x="18177" y="0"/>
                  <a:pt x="18176" y="0"/>
                </a:cubicBezTo>
                <a:lnTo>
                  <a:pt x="66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 lvl="0" defTabSz="584200">
              <a:defRPr sz="3200">
                <a:solidFill>
                  <a:srgbClr val="53585F"/>
                </a:solidFill>
              </a:defRPr>
            </a:pPr>
            <a:endParaRPr/>
          </a:p>
        </p:txBody>
      </p:sp>
      <p:sp>
        <p:nvSpPr>
          <p:cNvPr id="14" name="Shape 790"/>
          <p:cNvSpPr/>
          <p:nvPr/>
        </p:nvSpPr>
        <p:spPr>
          <a:xfrm>
            <a:off x="-265904" y="2588911"/>
            <a:ext cx="2949389" cy="1573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434" y="0"/>
                </a:moveTo>
                <a:cubicBezTo>
                  <a:pt x="194" y="0"/>
                  <a:pt x="0" y="967"/>
                  <a:pt x="0" y="2160"/>
                </a:cubicBezTo>
                <a:lnTo>
                  <a:pt x="0" y="19440"/>
                </a:lnTo>
                <a:cubicBezTo>
                  <a:pt x="0" y="20633"/>
                  <a:pt x="194" y="21600"/>
                  <a:pt x="434" y="21600"/>
                </a:cubicBezTo>
                <a:lnTo>
                  <a:pt x="7984" y="21600"/>
                </a:lnTo>
                <a:lnTo>
                  <a:pt x="11823" y="21600"/>
                </a:lnTo>
                <a:lnTo>
                  <a:pt x="19373" y="21600"/>
                </a:lnTo>
                <a:cubicBezTo>
                  <a:pt x="19382" y="21600"/>
                  <a:pt x="19392" y="21590"/>
                  <a:pt x="19401" y="21586"/>
                </a:cubicBezTo>
                <a:cubicBezTo>
                  <a:pt x="19421" y="21590"/>
                  <a:pt x="19440" y="21568"/>
                  <a:pt x="19461" y="21555"/>
                </a:cubicBezTo>
                <a:cubicBezTo>
                  <a:pt x="19538" y="21504"/>
                  <a:pt x="19613" y="21358"/>
                  <a:pt x="19672" y="21060"/>
                </a:cubicBezTo>
                <a:cubicBezTo>
                  <a:pt x="19672" y="21060"/>
                  <a:pt x="21461" y="11975"/>
                  <a:pt x="21461" y="11975"/>
                </a:cubicBezTo>
                <a:cubicBezTo>
                  <a:pt x="21600" y="11266"/>
                  <a:pt x="21597" y="10113"/>
                  <a:pt x="21455" y="9419"/>
                </a:cubicBezTo>
                <a:lnTo>
                  <a:pt x="19746" y="1080"/>
                </a:lnTo>
                <a:cubicBezTo>
                  <a:pt x="19671" y="441"/>
                  <a:pt x="19534" y="3"/>
                  <a:pt x="19375" y="0"/>
                </a:cubicBezTo>
                <a:cubicBezTo>
                  <a:pt x="19374" y="0"/>
                  <a:pt x="19374" y="0"/>
                  <a:pt x="19373" y="0"/>
                </a:cubicBezTo>
                <a:lnTo>
                  <a:pt x="11825" y="0"/>
                </a:lnTo>
                <a:lnTo>
                  <a:pt x="11823" y="0"/>
                </a:lnTo>
                <a:lnTo>
                  <a:pt x="7984" y="0"/>
                </a:lnTo>
                <a:lnTo>
                  <a:pt x="434" y="0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lvl="0" defTabSz="584200"/>
            <a:r>
              <a:rPr lang="pt-BR" sz="1600" dirty="0">
                <a:latin typeface="Roboto Light" panose="02000000000000000000"/>
              </a:rPr>
              <a:t>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617694" y="2706431"/>
            <a:ext cx="2175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Busca participação popular via Sociedade Civil organizada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Audiência Pública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Atender aos anseios populares - LOA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0" y="2852626"/>
            <a:ext cx="2743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Roboto Light" panose="02000000000000000000"/>
              </a:rPr>
              <a:t>POVO representado pelo                                      Executivo e em especial  pelo     </a:t>
            </a:r>
            <a:endParaRPr lang="pt-BR" sz="1500" dirty="0" smtClean="0">
              <a:solidFill>
                <a:schemeClr val="bg1"/>
              </a:solidFill>
              <a:latin typeface="Roboto Light" panose="02000000000000000000"/>
            </a:endParaRPr>
          </a:p>
          <a:p>
            <a:pPr algn="ctr"/>
            <a:r>
              <a:rPr lang="pt-BR" sz="1500" dirty="0" smtClean="0">
                <a:solidFill>
                  <a:schemeClr val="bg1"/>
                </a:solidFill>
                <a:latin typeface="Roboto Light" panose="02000000000000000000"/>
              </a:rPr>
              <a:t>LEGISLATIVO</a:t>
            </a:r>
            <a:endParaRPr lang="pt-BR" sz="1500" dirty="0" smtClean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055930" y="2697246"/>
            <a:ext cx="20303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Pouco utilizado no Brasil – União não usa.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Em 2012 abriu para emenda popular para pequenos municípios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086281" y="2649773"/>
            <a:ext cx="2109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Por que não usam?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Vinculação de receitas;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  Diminuição dos recursos livres;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    Perda do controle pelo Executivo</a:t>
            </a:r>
          </a:p>
        </p:txBody>
      </p:sp>
    </p:spTree>
    <p:extLst>
      <p:ext uri="{BB962C8B-B14F-4D97-AF65-F5344CB8AC3E}">
        <p14:creationId xmlns:p14="http://schemas.microsoft.com/office/powerpoint/2010/main" val="13378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48661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375"/>
            <a:ext cx="9144000" cy="48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92025" y="1519986"/>
            <a:ext cx="8951974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pt-BR" sz="2000" b="1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BIBLIOGRAFIA</a:t>
            </a:r>
            <a:endParaRPr lang="pt-BR" sz="2000" dirty="0">
              <a:latin typeface="Roboto Light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pt-BR" sz="1000" dirty="0" smtClean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BRASI</a:t>
            </a: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. Lei de 14 de novembro de 1827. Disponível em: </a:t>
            </a: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https://www2.camara.leg.br/legin/fed/lei_sn/1824-1899/lei-38430-14-novembro-1827-566756-publicacaooriginal-90254-pl.html</a:t>
            </a: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. Acesso em 27/08/2021.</a:t>
            </a: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BRASIL. Constituição de 1824. Disponível em: </a:t>
            </a: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http://www.planalto.gov.br/ccivil_03/constituicao/constituicao24.htm</a:t>
            </a: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. Acesso em: 02/09/2021.</a:t>
            </a: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BRASIL. Constituição (1891). Constituição dos Estados Unidos do Brasil. Disponível em: </a:t>
            </a: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http://www.planalto.gov.br/ccivil_03/constituicao/constituicao91.htm</a:t>
            </a: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. Acesso em 14/09/2021.</a:t>
            </a: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BRASIL. Constituição (1834). Constituição dos Estados Unidos do Brasil. Disponível em: http://www.planalto.gov.br/ccivil_03/constituicao/constituicao34.htm. Acesso em 15/09/2021.</a:t>
            </a: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BRASIL. Constituição (1937). Constituição dos Estados Unidos do Brasil. Disponível em: http://www.planalto.gov.br/ccivil_03/constituicao/constituicao37.htm. Acesso em 15/09/2021.</a:t>
            </a: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BRASIL. Constituição (1946). Constituição dos Estados Unidos do Brasil. Disponível em: </a:t>
            </a: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http://www.planalto.gov.br/ccivil_03/constituicao/constituicao46.htm</a:t>
            </a: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. Acesso em 17/09/2021.</a:t>
            </a: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BRASIL. Constituição (1967). Constituição dos Estados Unidos do Brasil. Disponível em: </a:t>
            </a: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http://www.planalto.gov.br/ccivil_03/constituicao/constituicao67.htm</a:t>
            </a: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. Acesso em 17/09/2021.</a:t>
            </a: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BRASIL. Constituição (1988). Constituição dos Estados Unidos do Brasil. Disponível em: </a:t>
            </a: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http://www.planalto.gov.br/ccivil_03/constituicao/constituicao88.htm. </a:t>
            </a:r>
            <a:r>
              <a:rPr lang="pt-BR" sz="1000" dirty="0" smtClean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BRASIL</a:t>
            </a: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. Lei 4.320, de 17/03/1964. Estatui Normas Gerais de Direito Financeiro para elaboração e </a:t>
            </a:r>
            <a:r>
              <a:rPr lang="pt-BR" sz="1000" dirty="0" err="1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contrôle</a:t>
            </a:r>
            <a:r>
              <a:rPr lang="pt-BR" sz="1000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 dos orçamentos e balanços da União, dos Estados, dos Municípios e do Distrito Federal. Disponível em: http://www.planalto.gov.br/ccivil_03/leis/l4320.htm. Acesso em: 17/09/2021</a:t>
            </a:r>
            <a:r>
              <a:rPr lang="pt-BR" sz="1000" dirty="0" smtClean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Imagem 6" descr="Texto, Logotipo&#10;&#10;Descrição gerada automaticament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</a:t>
            </a:r>
            <a:r>
              <a:rPr lang="pt-BR" sz="800" b="1" dirty="0" smtClean="0"/>
              <a:t> PLANEJAMENTO ORÇAMENTÁRIO E ORÇAMENTO PARTICIPATIVO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32084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56166" y="1260011"/>
            <a:ext cx="8668512" cy="498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pt-BR" sz="2000" b="1" dirty="0">
                <a:latin typeface="Roboto Light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BIBLIOGRAFIA</a:t>
            </a:r>
            <a:endParaRPr lang="pt-BR" sz="2000" dirty="0">
              <a:latin typeface="Roboto Light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pt-BR" sz="1000" dirty="0">
                <a:latin typeface="Roboto Light" panose="02000000000000000000"/>
              </a:rPr>
              <a:t>BRASIL. Lei Complementar 101, de 04/05/2000. Estabelece normas de finanças públicas voltadas para a responsabilidade na gestão fiscal e dá outras providências. Disponível em: http://www.planalto.gov.br/ccivil_03/leis/lcp/lcp101.htm. Acesso em: 23/09/2021.</a:t>
            </a: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pt-BR" sz="1000" dirty="0">
                <a:latin typeface="Roboto Light" panose="02000000000000000000"/>
              </a:rPr>
              <a:t>ENAP – Escola Nacional de Administração Pública. Orçamento Público Conceitos Básicos Disponível em: </a:t>
            </a:r>
            <a:r>
              <a:rPr lang="pt-BR" sz="1000" dirty="0">
                <a:latin typeface="Roboto Light" panose="02000000000000000000"/>
                <a:hlinkClick r:id="rId2"/>
              </a:rPr>
              <a:t>https://repositorio.enap.gov.br/bitstream/1/2170/1/Or%C3%A7amento%20P%C3%BAblico%20Conceitos%20B%C3%A1sicos%20-%20M%C3%B3dulo%20%20%281%29.pdf</a:t>
            </a:r>
            <a:r>
              <a:rPr lang="pt-BR" sz="1000" dirty="0">
                <a:latin typeface="Roboto Light" panose="02000000000000000000"/>
              </a:rPr>
              <a:t>. Acesso em: 25/09/2021</a:t>
            </a:r>
            <a:r>
              <a:rPr lang="pt-BR" sz="1000" dirty="0" smtClean="0">
                <a:latin typeface="Roboto Light" panose="02000000000000000000"/>
              </a:rPr>
              <a:t>.</a:t>
            </a:r>
          </a:p>
          <a:p>
            <a:r>
              <a:rPr lang="pt-BR" sz="1000" dirty="0">
                <a:solidFill>
                  <a:srgbClr val="000000"/>
                </a:solidFill>
                <a:latin typeface="Roboto Light" panose="02000000000000000000"/>
                <a:cs typeface="Calibri" panose="020F0502020204030204" pitchFamily="34" charset="0"/>
              </a:rPr>
              <a:t>FEDOZZI, Luciano Joel; MARTINS, André </a:t>
            </a:r>
            <a:r>
              <a:rPr lang="pt-BR" sz="1000" dirty="0" err="1">
                <a:solidFill>
                  <a:srgbClr val="000000"/>
                </a:solidFill>
                <a:latin typeface="Roboto Light" panose="02000000000000000000"/>
                <a:cs typeface="Calibri" panose="020F0502020204030204" pitchFamily="34" charset="0"/>
              </a:rPr>
              <a:t>Luis</a:t>
            </a:r>
            <a:r>
              <a:rPr lang="pt-BR" sz="1000" dirty="0">
                <a:solidFill>
                  <a:srgbClr val="000000"/>
                </a:solidFill>
                <a:latin typeface="Roboto Light" panose="02000000000000000000"/>
                <a:cs typeface="Calibri" panose="020F0502020204030204" pitchFamily="34" charset="0"/>
              </a:rPr>
              <a:t> Borges. Trajetória do orçamento participativo de Porto Alegre: representação e elitização política.</a:t>
            </a:r>
            <a:r>
              <a:rPr lang="pt-BR" sz="1000" b="1" dirty="0">
                <a:solidFill>
                  <a:srgbClr val="000000"/>
                </a:solidFill>
                <a:latin typeface="Roboto Light" panose="02000000000000000000"/>
                <a:cs typeface="Calibri" panose="020F0502020204030204" pitchFamily="34" charset="0"/>
              </a:rPr>
              <a:t> Lua Nova</a:t>
            </a:r>
            <a:r>
              <a:rPr lang="pt-BR" sz="1000" dirty="0">
                <a:solidFill>
                  <a:srgbClr val="000000"/>
                </a:solidFill>
                <a:latin typeface="Roboto Light" panose="02000000000000000000"/>
                <a:cs typeface="Calibri" panose="020F0502020204030204" pitchFamily="34" charset="0"/>
              </a:rPr>
              <a:t>,  São Paulo,  n. 95, p. 181-224,  Ago.  2015 .   Disponível em: </a:t>
            </a:r>
            <a:r>
              <a:rPr lang="pt-BR" sz="1000" dirty="0">
                <a:solidFill>
                  <a:srgbClr val="000000"/>
                </a:solidFill>
                <a:latin typeface="Roboto Light" panose="02000000000000000000"/>
                <a:cs typeface="Calibri" panose="020F0502020204030204" pitchFamily="34" charset="0"/>
                <a:hlinkClick r:id="rId3"/>
              </a:rPr>
              <a:t>http://www.scielo.br/scielo.php?script=sci_arttext&amp;pid=S0102-64452015000200181&amp;lng=en&amp;nrm=iso</a:t>
            </a:r>
            <a:r>
              <a:rPr lang="pt-BR" sz="1000" dirty="0">
                <a:solidFill>
                  <a:srgbClr val="000000"/>
                </a:solidFill>
                <a:latin typeface="Roboto Light" panose="02000000000000000000"/>
                <a:cs typeface="Calibri" panose="020F0502020204030204" pitchFamily="34" charset="0"/>
              </a:rPr>
              <a:t>. </a:t>
            </a:r>
          </a:p>
          <a:p>
            <a:endParaRPr lang="pt-BR" sz="1000" dirty="0">
              <a:solidFill>
                <a:srgbClr val="000000"/>
              </a:solidFill>
              <a:latin typeface="Roboto Light" panose="02000000000000000000"/>
              <a:cs typeface="Calibri" panose="020F0502020204030204" pitchFamily="34" charset="0"/>
            </a:endParaRPr>
          </a:p>
          <a:p>
            <a:r>
              <a:rPr lang="pt-BR" sz="1000" dirty="0">
                <a:latin typeface="Roboto Light" panose="02000000000000000000"/>
                <a:cs typeface="Calibri" panose="020F0502020204030204" pitchFamily="34" charset="0"/>
              </a:rPr>
              <a:t>LOPES, Guilherme Nogueira Mello. </a:t>
            </a:r>
            <a:r>
              <a:rPr lang="pt-BR" sz="1000" i="1" dirty="0">
                <a:latin typeface="Roboto Light" panose="02000000000000000000"/>
                <a:cs typeface="Calibri" panose="020F0502020204030204" pitchFamily="34" charset="0"/>
              </a:rPr>
              <a:t>O </a:t>
            </a:r>
            <a:r>
              <a:rPr lang="pt-BR" sz="1000" i="1" dirty="0" err="1">
                <a:latin typeface="Roboto Light" panose="02000000000000000000"/>
                <a:cs typeface="Calibri" panose="020F0502020204030204" pitchFamily="34" charset="0"/>
              </a:rPr>
              <a:t>Orçamento</a:t>
            </a:r>
            <a:r>
              <a:rPr lang="pt-BR" sz="1000" i="1" dirty="0">
                <a:latin typeface="Roboto Light" panose="02000000000000000000"/>
                <a:cs typeface="Calibri" panose="020F0502020204030204" pitchFamily="34" charset="0"/>
              </a:rPr>
              <a:t> Participativo em Porto Alegre e as principais </a:t>
            </a:r>
            <a:r>
              <a:rPr lang="pt-BR" sz="1000" i="1" dirty="0" err="1">
                <a:latin typeface="Roboto Light" panose="02000000000000000000"/>
                <a:cs typeface="Calibri" panose="020F0502020204030204" pitchFamily="34" charset="0"/>
              </a:rPr>
              <a:t>alterações</a:t>
            </a:r>
            <a:r>
              <a:rPr lang="pt-BR" sz="1000" i="1" dirty="0">
                <a:latin typeface="Roboto Light" panose="02000000000000000000"/>
                <a:cs typeface="Calibri" panose="020F0502020204030204" pitchFamily="34" charset="0"/>
              </a:rPr>
              <a:t> no seu arranjo institucional</a:t>
            </a:r>
            <a:r>
              <a:rPr lang="pt-BR" sz="1000" dirty="0">
                <a:latin typeface="Roboto Light" panose="02000000000000000000"/>
                <a:cs typeface="Calibri" panose="020F0502020204030204" pitchFamily="34" charset="0"/>
              </a:rPr>
              <a:t>: Frente Popular (1989-2004) e </a:t>
            </a:r>
            <a:r>
              <a:rPr lang="pt-BR" sz="1000" dirty="0" err="1">
                <a:latin typeface="Roboto Light" panose="02000000000000000000"/>
                <a:cs typeface="Calibri" panose="020F0502020204030204" pitchFamily="34" charset="0"/>
              </a:rPr>
              <a:t>Pós-Frente</a:t>
            </a:r>
            <a:r>
              <a:rPr lang="pt-BR" sz="1000" dirty="0">
                <a:latin typeface="Roboto Light" panose="02000000000000000000"/>
                <a:cs typeface="Calibri" panose="020F0502020204030204" pitchFamily="34" charset="0"/>
              </a:rPr>
              <a:t> Popular (2005-2016). Universidade Federal do Rio Grande do Sul, Escola de </a:t>
            </a:r>
            <a:r>
              <a:rPr lang="pt-BR" sz="1000" dirty="0" err="1">
                <a:latin typeface="Roboto Light" panose="02000000000000000000"/>
                <a:cs typeface="Calibri" panose="020F0502020204030204" pitchFamily="34" charset="0"/>
              </a:rPr>
              <a:t>Administração</a:t>
            </a:r>
            <a:r>
              <a:rPr lang="pt-BR" sz="1000" dirty="0">
                <a:latin typeface="Roboto Light" panose="02000000000000000000"/>
                <a:cs typeface="Calibri" panose="020F0502020204030204" pitchFamily="34" charset="0"/>
              </a:rPr>
              <a:t>, 2016, 75 f.</a:t>
            </a:r>
            <a:endParaRPr lang="pt-BR" sz="1000" dirty="0">
              <a:solidFill>
                <a:srgbClr val="000000"/>
              </a:solidFill>
              <a:latin typeface="Roboto Light" panose="02000000000000000000"/>
              <a:cs typeface="Calibri" panose="020F0502020204030204" pitchFamily="34" charset="0"/>
            </a:endParaRPr>
          </a:p>
          <a:p>
            <a:endParaRPr lang="pt-BR" sz="1000" dirty="0">
              <a:solidFill>
                <a:srgbClr val="000000"/>
              </a:solidFill>
              <a:latin typeface="Roboto Light" panose="02000000000000000000"/>
              <a:cs typeface="Calibri" panose="020F0502020204030204" pitchFamily="34" charset="0"/>
            </a:endParaRPr>
          </a:p>
          <a:p>
            <a:r>
              <a:rPr lang="pt-BR" sz="1000" dirty="0">
                <a:latin typeface="Roboto Light" panose="02000000000000000000"/>
                <a:cs typeface="Calibri" panose="020F0502020204030204" pitchFamily="34" charset="0"/>
              </a:rPr>
              <a:t>LUCHMANN, Lígia Helena </a:t>
            </a:r>
            <a:r>
              <a:rPr lang="pt-BR" sz="1000" dirty="0" err="1">
                <a:latin typeface="Roboto Light" panose="02000000000000000000"/>
                <a:cs typeface="Calibri" panose="020F0502020204030204" pitchFamily="34" charset="0"/>
              </a:rPr>
              <a:t>Hahn</a:t>
            </a:r>
            <a:r>
              <a:rPr lang="pt-BR" sz="1000" dirty="0">
                <a:latin typeface="Roboto Light" panose="02000000000000000000"/>
                <a:cs typeface="Calibri" panose="020F0502020204030204" pitchFamily="34" charset="0"/>
              </a:rPr>
              <a:t>. Possibilidades e limites da democracia deliberativa: a </a:t>
            </a:r>
            <a:r>
              <a:rPr lang="pt-BR" sz="1000" dirty="0" err="1">
                <a:latin typeface="Roboto Light" panose="02000000000000000000"/>
                <a:cs typeface="Calibri" panose="020F0502020204030204" pitchFamily="34" charset="0"/>
              </a:rPr>
              <a:t>experiencia</a:t>
            </a:r>
            <a:r>
              <a:rPr lang="pt-BR" sz="1000" dirty="0">
                <a:latin typeface="Roboto Light" panose="02000000000000000000"/>
                <a:cs typeface="Calibri" panose="020F0502020204030204" pitchFamily="34" charset="0"/>
              </a:rPr>
              <a:t> do orçamento participativo de Porto Alegre. 2002. 225p. Tese (doutorado) - Universidade Estadual de Campinas, Instituto de Filosofia e Ciências Humanas, Campinas, SP. Disponível em: </a:t>
            </a:r>
            <a:r>
              <a:rPr lang="pt-BR" sz="1000" dirty="0">
                <a:latin typeface="Roboto Light" panose="02000000000000000000"/>
                <a:cs typeface="Calibri" panose="020F0502020204030204" pitchFamily="34" charset="0"/>
                <a:hlinkClick r:id="rId4"/>
              </a:rPr>
              <a:t>http://www.repositorio.unicamp.br/handle/REPOSIP/280848</a:t>
            </a:r>
            <a:r>
              <a:rPr lang="pt-BR" sz="1000" dirty="0">
                <a:latin typeface="Roboto Light" panose="02000000000000000000"/>
                <a:cs typeface="Calibri" panose="020F0502020204030204" pitchFamily="34" charset="0"/>
              </a:rPr>
              <a:t>. Acesso em: 1 ago. 2018.</a:t>
            </a:r>
          </a:p>
          <a:p>
            <a:endParaRPr lang="pt-BR" sz="1000" dirty="0">
              <a:latin typeface="Roboto Light" panose="02000000000000000000"/>
              <a:cs typeface="Calibri" panose="020F0502020204030204" pitchFamily="34" charset="0"/>
            </a:endParaRPr>
          </a:p>
          <a:p>
            <a:r>
              <a:rPr lang="pt-BR" sz="1000" dirty="0">
                <a:latin typeface="Roboto Light" panose="02000000000000000000"/>
                <a:cs typeface="Calibri" panose="020F0502020204030204" pitchFamily="34" charset="0"/>
              </a:rPr>
              <a:t>NAVARRO, </a:t>
            </a:r>
            <a:r>
              <a:rPr lang="pt-BR" sz="1000" dirty="0" err="1">
                <a:latin typeface="Roboto Light" panose="02000000000000000000"/>
                <a:cs typeface="Calibri" panose="020F0502020204030204" pitchFamily="34" charset="0"/>
              </a:rPr>
              <a:t>Zander</a:t>
            </a:r>
            <a:r>
              <a:rPr lang="pt-BR" sz="1000" dirty="0">
                <a:latin typeface="Roboto Light" panose="02000000000000000000"/>
                <a:cs typeface="Calibri" panose="020F0502020204030204" pitchFamily="34" charset="0"/>
              </a:rPr>
              <a:t>. Inventando o futuro das cidades: pequenas histórias do orçamento Participativo de Porto Alegre. In RATTNER, Henrique. </a:t>
            </a:r>
            <a:r>
              <a:rPr lang="pt-BR" sz="1000" i="1" dirty="0">
                <a:latin typeface="Roboto Light" panose="02000000000000000000"/>
                <a:cs typeface="Calibri" panose="020F0502020204030204" pitchFamily="34" charset="0"/>
              </a:rPr>
              <a:t>Brasil no limiar do século XXI</a:t>
            </a:r>
            <a:r>
              <a:rPr lang="pt-BR" sz="1000" dirty="0">
                <a:latin typeface="Roboto Light" panose="02000000000000000000"/>
                <a:cs typeface="Calibri" panose="020F0502020204030204" pitchFamily="34" charset="0"/>
              </a:rPr>
              <a:t>. São Paulo: EDUSP, 2000.</a:t>
            </a: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pt-BR" sz="1000" dirty="0" smtClean="0">
                <a:latin typeface="Roboto Light" panose="02000000000000000000"/>
              </a:rPr>
              <a:t>RIBEIRO</a:t>
            </a:r>
            <a:r>
              <a:rPr lang="pt-BR" sz="1000" dirty="0">
                <a:latin typeface="Roboto Light" panose="02000000000000000000"/>
              </a:rPr>
              <a:t>; DE GRAZIA, 2003 </a:t>
            </a: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pt-BR" sz="1000" dirty="0">
                <a:latin typeface="Roboto Light" panose="02000000000000000000"/>
              </a:rPr>
              <a:t>SECHI, L. Políticas Públicas. 2ª. Ed. SP:</a:t>
            </a:r>
          </a:p>
          <a:p>
            <a:r>
              <a:rPr lang="pt-BR" sz="1000" dirty="0" smtClean="0">
                <a:latin typeface="Roboto Light" panose="02000000000000000000"/>
                <a:cs typeface="Calibri" panose="020F0502020204030204" pitchFamily="34" charset="0"/>
              </a:rPr>
              <a:t>SOUZA</a:t>
            </a:r>
            <a:r>
              <a:rPr lang="pt-BR" sz="1000" dirty="0">
                <a:latin typeface="Roboto Light" panose="02000000000000000000"/>
                <a:cs typeface="Calibri" panose="020F0502020204030204" pitchFamily="34" charset="0"/>
              </a:rPr>
              <a:t>, Marcelo Lopes. Os orçamentos participativos e sua espacialidade: uma agenda de pesquisa. </a:t>
            </a:r>
            <a:r>
              <a:rPr lang="pt-BR" sz="1000" i="1" dirty="0">
                <a:latin typeface="Roboto Light" panose="02000000000000000000"/>
                <a:cs typeface="Calibri" panose="020F0502020204030204" pitchFamily="34" charset="0"/>
              </a:rPr>
              <a:t>Terra Livre</a:t>
            </a:r>
            <a:r>
              <a:rPr lang="pt-BR" sz="1000" dirty="0">
                <a:latin typeface="Roboto Light" panose="02000000000000000000"/>
                <a:cs typeface="Calibri" panose="020F0502020204030204" pitchFamily="34" charset="0"/>
              </a:rPr>
              <a:t>, 15, 2000, p. 39-58. </a:t>
            </a: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endParaRPr lang="pt-BR" sz="1000" dirty="0">
              <a:latin typeface="Roboto Light" panose="02000000000000000000"/>
            </a:endParaRP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endParaRPr lang="pt-BR" sz="1000" dirty="0">
              <a:latin typeface="Roboto Light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endParaRPr lang="pt-BR" sz="1000" dirty="0">
              <a:latin typeface="Roboto Light" panose="02000000000000000000"/>
            </a:endParaRP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endParaRPr lang="pt-BR" sz="1000" dirty="0">
              <a:effectLst/>
              <a:latin typeface="Roboto Light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Texto, Logotipo&#10;&#10;Descrição gerada automaticamen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</a:t>
            </a:r>
            <a:r>
              <a:rPr lang="pt-BR" sz="800" b="1" dirty="0" smtClean="0"/>
              <a:t> PLANEJAMENTO ORÇAMENTÁRIO E ORÇAMENTO PARTICIPATIVO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18409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7829" y="894475"/>
            <a:ext cx="8690335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 smtClean="0">
                <a:latin typeface="Roboto Light" panose="02000000000000000000"/>
              </a:rPr>
              <a:t>Hoje me sinto mais forte</a:t>
            </a:r>
            <a:br>
              <a:rPr lang="pt-BR" sz="2600" dirty="0" smtClean="0">
                <a:latin typeface="Roboto Light" panose="02000000000000000000"/>
              </a:rPr>
            </a:br>
            <a:r>
              <a:rPr lang="pt-BR" sz="2600" dirty="0" smtClean="0">
                <a:latin typeface="Roboto Light" panose="02000000000000000000"/>
              </a:rPr>
              <a:t>Mais feliz, quem sabe</a:t>
            </a:r>
            <a:br>
              <a:rPr lang="pt-BR" sz="2600" dirty="0" smtClean="0">
                <a:latin typeface="Roboto Light" panose="02000000000000000000"/>
              </a:rPr>
            </a:br>
            <a:r>
              <a:rPr lang="pt-BR" sz="2600" dirty="0" smtClean="0">
                <a:latin typeface="Roboto Light" panose="02000000000000000000"/>
              </a:rPr>
              <a:t>Só levo a certeza</a:t>
            </a:r>
            <a:br>
              <a:rPr lang="pt-BR" sz="2600" dirty="0" smtClean="0">
                <a:latin typeface="Roboto Light" panose="02000000000000000000"/>
              </a:rPr>
            </a:br>
            <a:r>
              <a:rPr lang="pt-BR" sz="2600" dirty="0" smtClean="0">
                <a:latin typeface="Roboto Light" panose="02000000000000000000"/>
              </a:rPr>
              <a:t>De que muito pouco sei</a:t>
            </a:r>
            <a:br>
              <a:rPr lang="pt-BR" sz="2600" dirty="0" smtClean="0">
                <a:latin typeface="Roboto Light" panose="02000000000000000000"/>
              </a:rPr>
            </a:br>
            <a:r>
              <a:rPr lang="pt-BR" sz="2600" dirty="0" smtClean="0">
                <a:latin typeface="Roboto Light" panose="02000000000000000000"/>
              </a:rPr>
              <a:t>Ou nada sei</a:t>
            </a:r>
          </a:p>
          <a:p>
            <a:endParaRPr lang="pt-BR" sz="2600" dirty="0" smtClean="0">
              <a:latin typeface="Roboto Light" panose="02000000000000000000"/>
            </a:endParaRPr>
          </a:p>
          <a:p>
            <a:r>
              <a:rPr lang="pt-BR" sz="2600" dirty="0" smtClean="0">
                <a:latin typeface="Roboto Light" panose="02000000000000000000"/>
              </a:rPr>
              <a:t>Almir Sater / Renato Teixeira</a:t>
            </a:r>
          </a:p>
          <a:p>
            <a:endParaRPr lang="pt-BR" sz="2600" dirty="0" smtClean="0">
              <a:solidFill>
                <a:schemeClr val="bg1"/>
              </a:solidFill>
              <a:latin typeface="Roboto Light" panose="02000000000000000000"/>
            </a:endParaRPr>
          </a:p>
          <a:p>
            <a:pPr lvl="0" algn="ctr" fontAlgn="base">
              <a:lnSpc>
                <a:spcPct val="150000"/>
              </a:lnSpc>
            </a:pPr>
            <a:r>
              <a:rPr lang="pt-B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  <a:ea typeface="Times New Roman" pitchFamily="18" charset="0"/>
                <a:cs typeface="Arial" pitchFamily="34" charset="0"/>
                <a:hlinkClick r:id="rId2"/>
              </a:rPr>
              <a:t>malagi.adv@gmail.com</a:t>
            </a:r>
            <a:endParaRPr lang="pt-BR" sz="2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lnSpc>
                <a:spcPct val="150000"/>
              </a:lnSpc>
            </a:pPr>
            <a:r>
              <a:rPr lang="pt-B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  <a:ea typeface="Times New Roman" pitchFamily="18" charset="0"/>
                <a:cs typeface="Arial" pitchFamily="34" charset="0"/>
                <a:hlinkClick r:id="rId3"/>
              </a:rPr>
              <a:t>malagi@unimater.edu.br</a:t>
            </a:r>
            <a:endParaRPr lang="pt-BR" sz="2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lnSpc>
                <a:spcPct val="150000"/>
              </a:lnSpc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  <a:ea typeface="Times New Roman" pitchFamily="18" charset="0"/>
                <a:cs typeface="Arial" pitchFamily="34" charset="0"/>
              </a:rPr>
              <a:t>(46)99917-5012</a:t>
            </a:r>
          </a:p>
          <a:p>
            <a:pPr lvl="0" algn="r" fontAlgn="base">
              <a:lnSpc>
                <a:spcPct val="150000"/>
              </a:lnSpc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  <a:ea typeface="Times New Roman" pitchFamily="18" charset="0"/>
                <a:cs typeface="Arial" pitchFamily="34" charset="0"/>
              </a:rPr>
              <a:t>OBRIGADO!!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lnSpc>
                <a:spcPct val="150000"/>
              </a:lnSpc>
            </a:pPr>
            <a:endParaRPr lang="pt-B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Imagem 4" descr="Texto, Logotipo&#10;&#10;Descrição gerada automaticamen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36280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21544"/>
            <a:ext cx="915296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</a:rPr>
              <a:t>CONTABILIDADE PÚBLICA E ORÇAMENTO</a:t>
            </a:r>
          </a:p>
          <a:p>
            <a:pPr algn="ctr"/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</a:rPr>
              <a:t>INSTRUMENTOS DE PLANEJAMENTO E GESTÃO – PPA, LDO E LOA</a:t>
            </a:r>
            <a:endParaRPr lang="pt-BR" sz="2300" dirty="0" smtClean="0">
              <a:latin typeface="Roboto Light" panose="02000000000000000000"/>
            </a:endParaRPr>
          </a:p>
          <a:p>
            <a:pPr algn="ctr"/>
            <a:endParaRPr lang="pt-BR" sz="2300" dirty="0">
              <a:latin typeface="Roboto Light" panose="0200000000000000000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2024" y="1593838"/>
            <a:ext cx="841991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>
                <a:latin typeface="Roboto Light" panose="02000000000000000000"/>
              </a:rPr>
              <a:t>Contexto histórico – </a:t>
            </a:r>
            <a:r>
              <a:rPr lang="pt-BR" sz="2200" b="1" dirty="0" smtClean="0">
                <a:latin typeface="Roboto Light" panose="02000000000000000000"/>
              </a:rPr>
              <a:t>Constituições</a:t>
            </a:r>
            <a:r>
              <a:rPr lang="pt-BR" sz="2200" dirty="0" smtClean="0">
                <a:latin typeface="Roboto Light" panose="02000000000000000000"/>
              </a:rPr>
              <a:t>: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200" b="1" dirty="0" smtClean="0">
                <a:latin typeface="Roboto Light" panose="02000000000000000000"/>
              </a:rPr>
              <a:t>1946 </a:t>
            </a:r>
            <a:r>
              <a:rPr lang="pt-BR" sz="2200" dirty="0" smtClean="0">
                <a:latin typeface="Roboto Light" panose="02000000000000000000"/>
              </a:rPr>
              <a:t>( art. 73 a 76 – resgate de 34, Legislativo pode emendar; Lei 4.320/64;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200" b="1" dirty="0" smtClean="0">
                <a:latin typeface="Roboto Light" panose="02000000000000000000"/>
              </a:rPr>
              <a:t>1967 </a:t>
            </a:r>
            <a:r>
              <a:rPr lang="pt-BR" sz="2200" dirty="0" smtClean="0">
                <a:latin typeface="Roboto Light" panose="02000000000000000000"/>
              </a:rPr>
              <a:t>( art. 63 a 70) – dar legalidade aos atos militares – Legislativo e judiciário dominados);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200" dirty="0">
                <a:latin typeface="Roboto Light" panose="02000000000000000000"/>
              </a:rPr>
              <a:t>1988</a:t>
            </a:r>
            <a:r>
              <a:rPr lang="pt-BR" sz="2200" b="1" dirty="0">
                <a:latin typeface="Roboto Light" panose="02000000000000000000"/>
              </a:rPr>
              <a:t> – </a:t>
            </a:r>
            <a:r>
              <a:rPr lang="pt-BR" sz="2200" dirty="0">
                <a:latin typeface="Roboto Light" panose="02000000000000000000"/>
              </a:rPr>
              <a:t>(art. 165 a 169 - associou a organização orçamentária com a gestão financeira e patrimonial – primeiro PPA em 1991- NBCASP (programas, atividades, fontes de recursos). ADCT. LC 101/2000</a:t>
            </a:r>
            <a:r>
              <a:rPr lang="pt-BR" sz="2200" dirty="0" smtClean="0">
                <a:latin typeface="Roboto Light" panose="0200000000000000000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200" u="sng" dirty="0" smtClean="0">
                <a:solidFill>
                  <a:srgbClr val="0070C0"/>
                </a:solidFill>
                <a:latin typeface="Roboto Light" panose="02000000000000000000"/>
              </a:rPr>
              <a:t>34 ANOS ONTEM DA CF/88</a:t>
            </a:r>
            <a:endParaRPr lang="pt-BR" sz="2200" u="sng" dirty="0">
              <a:solidFill>
                <a:srgbClr val="0070C0"/>
              </a:solidFill>
              <a:latin typeface="Roboto Light" panose="0200000000000000000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pt-BR" sz="2200" b="1" dirty="0"/>
          </a:p>
        </p:txBody>
      </p:sp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9914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897114"/>
            <a:ext cx="900952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</a:rPr>
              <a:t>CONTABILIDADE PÚBLICA E ORÇAMENTO</a:t>
            </a:r>
          </a:p>
          <a:p>
            <a:pPr algn="ctr"/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</a:rPr>
              <a:t>INSTRUMENTOS DE PLANEJAMENTO E GESTÃO – PPA, LDO E LOA</a:t>
            </a:r>
            <a:endParaRPr lang="pt-BR" sz="2300" dirty="0" smtClean="0">
              <a:latin typeface="Roboto Light" panose="02000000000000000000"/>
            </a:endParaRPr>
          </a:p>
          <a:p>
            <a:pPr algn="ctr"/>
            <a:endParaRPr lang="pt-BR" sz="2300" dirty="0">
              <a:latin typeface="Roboto Light" panose="0200000000000000000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2045" y="2365802"/>
            <a:ext cx="83484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/>
                <a:ea typeface="Calibri" panose="020F0502020204030204" pitchFamily="34" charset="0"/>
                <a:cs typeface="Arial" panose="020B0604020202020204" pitchFamily="34" charset="0"/>
              </a:rPr>
              <a:t>Figura 1: Forma de elaboração de planejamento orçamentário pela Constituição de 1988. 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Light" panose="0200000000000000000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Light" panose="02000000000000000000"/>
              <a:cs typeface="Arial" panose="020B0604020202020204" pitchFamily="34" charset="0"/>
            </a:endParaRPr>
          </a:p>
        </p:txBody>
      </p:sp>
      <p:pic>
        <p:nvPicPr>
          <p:cNvPr id="2052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33333" b="12215"/>
          <a:stretch>
            <a:fillRect/>
          </a:stretch>
        </p:blipFill>
        <p:spPr bwMode="auto">
          <a:xfrm>
            <a:off x="192025" y="2753567"/>
            <a:ext cx="7892006" cy="325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35650" y="6259921"/>
            <a:ext cx="44726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/>
                <a:ea typeface="Calibri" panose="020F0502020204030204" pitchFamily="34" charset="0"/>
                <a:cs typeface="Arial" panose="020B0604020202020204" pitchFamily="34" charset="0"/>
              </a:rPr>
              <a:t>Fonte: Elaborado pelo Autor com base na Constituição de 1988.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Light" panose="02000000000000000000"/>
              <a:cs typeface="Arial" panose="020B0604020202020204" pitchFamily="34" charset="0"/>
            </a:endParaRPr>
          </a:p>
        </p:txBody>
      </p:sp>
      <p:pic>
        <p:nvPicPr>
          <p:cNvPr id="9" name="Imagem 8" descr="Texto, Logotipo&#10;&#10;Descrição gerada automaticamen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8700"/>
          </a:xfrm>
          <a:prstGeom prst="rect">
            <a:avLst/>
          </a:prstGeom>
        </p:spPr>
      </p:pic>
      <p:sp>
        <p:nvSpPr>
          <p:cNvPr id="11" name="Shape 789"/>
          <p:cNvSpPr/>
          <p:nvPr/>
        </p:nvSpPr>
        <p:spPr>
          <a:xfrm rot="10800000">
            <a:off x="7909500" y="3524162"/>
            <a:ext cx="1696724" cy="646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600" extrusionOk="0">
                <a:moveTo>
                  <a:pt x="667" y="0"/>
                </a:moveTo>
                <a:cubicBezTo>
                  <a:pt x="298" y="0"/>
                  <a:pt x="0" y="967"/>
                  <a:pt x="0" y="2160"/>
                </a:cubicBezTo>
                <a:lnTo>
                  <a:pt x="0" y="19440"/>
                </a:lnTo>
                <a:cubicBezTo>
                  <a:pt x="0" y="20633"/>
                  <a:pt x="298" y="21600"/>
                  <a:pt x="667" y="21600"/>
                </a:cubicBezTo>
                <a:lnTo>
                  <a:pt x="18176" y="21600"/>
                </a:lnTo>
                <a:cubicBezTo>
                  <a:pt x="18191" y="21600"/>
                  <a:pt x="18205" y="21590"/>
                  <a:pt x="18219" y="21586"/>
                </a:cubicBezTo>
                <a:cubicBezTo>
                  <a:pt x="18250" y="21590"/>
                  <a:pt x="18280" y="21568"/>
                  <a:pt x="18311" y="21555"/>
                </a:cubicBezTo>
                <a:cubicBezTo>
                  <a:pt x="18430" y="21504"/>
                  <a:pt x="18546" y="21358"/>
                  <a:pt x="18636" y="21060"/>
                </a:cubicBezTo>
                <a:cubicBezTo>
                  <a:pt x="18636" y="21060"/>
                  <a:pt x="21386" y="11975"/>
                  <a:pt x="21386" y="11975"/>
                </a:cubicBezTo>
                <a:cubicBezTo>
                  <a:pt x="21600" y="11266"/>
                  <a:pt x="21596" y="10113"/>
                  <a:pt x="21377" y="9419"/>
                </a:cubicBezTo>
                <a:lnTo>
                  <a:pt x="18750" y="1080"/>
                </a:lnTo>
                <a:cubicBezTo>
                  <a:pt x="18635" y="441"/>
                  <a:pt x="18424" y="3"/>
                  <a:pt x="18179" y="0"/>
                </a:cubicBezTo>
                <a:cubicBezTo>
                  <a:pt x="18178" y="0"/>
                  <a:pt x="18177" y="0"/>
                  <a:pt x="18176" y="0"/>
                </a:cubicBezTo>
                <a:lnTo>
                  <a:pt x="667" y="0"/>
                </a:lnTo>
                <a:close/>
              </a:path>
            </a:pathLst>
          </a:custGeom>
          <a:solidFill>
            <a:srgbClr val="0DA1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584200">
              <a:defRPr sz="3200">
                <a:solidFill>
                  <a:srgbClr val="53585F"/>
                </a:solidFill>
              </a:defRPr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7988440" y="3524162"/>
            <a:ext cx="121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Roboto Light" panose="02000000000000000000"/>
              </a:rPr>
              <a:t>Emendas Impositivas</a:t>
            </a:r>
            <a:endParaRPr lang="pt-BR" sz="1600" dirty="0">
              <a:latin typeface="Roboto Light" panose="0200000000000000000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</a:t>
            </a:r>
            <a:r>
              <a:rPr lang="pt-BR" sz="800" b="1" dirty="0" smtClean="0"/>
              <a:t> PLANEJAMENTO ORÇAMENTÁRIO E ORÇAMENTO PARTICIPATIVO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402655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7743" y="893935"/>
            <a:ext cx="86685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latin typeface="Roboto Light" panose="02000000000000000000"/>
              </a:rPr>
              <a:t>CICLO DE POLÍTICAS </a:t>
            </a:r>
            <a:r>
              <a:rPr lang="pt-BR" sz="3000" b="1" dirty="0" smtClean="0">
                <a:latin typeface="Roboto Light" panose="02000000000000000000"/>
              </a:rPr>
              <a:t>PÚBLICAS</a:t>
            </a:r>
          </a:p>
          <a:p>
            <a:pPr algn="ctr"/>
            <a:r>
              <a:rPr lang="pt-BR" sz="2000" dirty="0" smtClean="0">
                <a:latin typeface="Roboto Light" panose="02000000000000000000"/>
              </a:rPr>
              <a:t>Fonte</a:t>
            </a:r>
            <a:r>
              <a:rPr lang="pt-BR" sz="2000" dirty="0">
                <a:latin typeface="Roboto Light" panose="02000000000000000000"/>
              </a:rPr>
              <a:t>: SECCHI, 2014</a:t>
            </a:r>
            <a:r>
              <a:rPr lang="pt-BR" sz="2000" dirty="0" smtClean="0">
                <a:latin typeface="Roboto Light" panose="02000000000000000000"/>
              </a:rPr>
              <a:t>)</a:t>
            </a:r>
            <a:endParaRPr lang="pt-BR" sz="2000" dirty="0">
              <a:latin typeface="Roboto Light" panose="02000000000000000000"/>
            </a:endParaRPr>
          </a:p>
        </p:txBody>
      </p:sp>
      <p:pic>
        <p:nvPicPr>
          <p:cNvPr id="9" name="Imagem 8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87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92" y="2225281"/>
            <a:ext cx="6592824" cy="433704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</a:t>
            </a:r>
            <a:r>
              <a:rPr lang="pt-BR" sz="800" b="1" dirty="0" smtClean="0"/>
              <a:t> PLANEJAMENTO ORÇAMENTÁRIO E ORÇAMENTO PARTICIPATIVO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16054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7744" y="1028700"/>
            <a:ext cx="866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</a:rPr>
              <a:t>ESPÉCIES DE ORÇAMENTO</a:t>
            </a:r>
            <a:endParaRPr lang="pt-BR" sz="2800" dirty="0">
              <a:latin typeface="Roboto Light" panose="02000000000000000000"/>
            </a:endParaRPr>
          </a:p>
        </p:txBody>
      </p:sp>
      <p:pic>
        <p:nvPicPr>
          <p:cNvPr id="7" name="Imagem 6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87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  <p:sp>
        <p:nvSpPr>
          <p:cNvPr id="10" name="Shape 789"/>
          <p:cNvSpPr/>
          <p:nvPr/>
        </p:nvSpPr>
        <p:spPr>
          <a:xfrm>
            <a:off x="-1174440" y="1896053"/>
            <a:ext cx="4013904" cy="68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600" extrusionOk="0">
                <a:moveTo>
                  <a:pt x="667" y="0"/>
                </a:moveTo>
                <a:cubicBezTo>
                  <a:pt x="298" y="0"/>
                  <a:pt x="0" y="967"/>
                  <a:pt x="0" y="2160"/>
                </a:cubicBezTo>
                <a:lnTo>
                  <a:pt x="0" y="19440"/>
                </a:lnTo>
                <a:cubicBezTo>
                  <a:pt x="0" y="20633"/>
                  <a:pt x="298" y="21600"/>
                  <a:pt x="667" y="21600"/>
                </a:cubicBezTo>
                <a:lnTo>
                  <a:pt x="18176" y="21600"/>
                </a:lnTo>
                <a:cubicBezTo>
                  <a:pt x="18191" y="21600"/>
                  <a:pt x="18205" y="21590"/>
                  <a:pt x="18219" y="21586"/>
                </a:cubicBezTo>
                <a:cubicBezTo>
                  <a:pt x="18250" y="21590"/>
                  <a:pt x="18280" y="21568"/>
                  <a:pt x="18311" y="21555"/>
                </a:cubicBezTo>
                <a:cubicBezTo>
                  <a:pt x="18430" y="21504"/>
                  <a:pt x="18546" y="21358"/>
                  <a:pt x="18636" y="21060"/>
                </a:cubicBezTo>
                <a:cubicBezTo>
                  <a:pt x="18636" y="21060"/>
                  <a:pt x="21386" y="11975"/>
                  <a:pt x="21386" y="11975"/>
                </a:cubicBezTo>
                <a:cubicBezTo>
                  <a:pt x="21600" y="11266"/>
                  <a:pt x="21596" y="10113"/>
                  <a:pt x="21377" y="9419"/>
                </a:cubicBezTo>
                <a:lnTo>
                  <a:pt x="18750" y="1080"/>
                </a:lnTo>
                <a:cubicBezTo>
                  <a:pt x="18635" y="441"/>
                  <a:pt x="18424" y="3"/>
                  <a:pt x="18179" y="0"/>
                </a:cubicBezTo>
                <a:cubicBezTo>
                  <a:pt x="18178" y="0"/>
                  <a:pt x="18177" y="0"/>
                  <a:pt x="18176" y="0"/>
                </a:cubicBezTo>
                <a:lnTo>
                  <a:pt x="667" y="0"/>
                </a:lnTo>
                <a:close/>
              </a:path>
            </a:pathLst>
          </a:custGeom>
          <a:solidFill>
            <a:srgbClr val="1FB8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584200">
              <a:defRPr sz="3200">
                <a:solidFill>
                  <a:srgbClr val="53585F"/>
                </a:solidFill>
              </a:defRPr>
            </a:pPr>
            <a:endParaRPr/>
          </a:p>
        </p:txBody>
      </p:sp>
      <p:sp>
        <p:nvSpPr>
          <p:cNvPr id="11" name="Shape 789"/>
          <p:cNvSpPr/>
          <p:nvPr/>
        </p:nvSpPr>
        <p:spPr>
          <a:xfrm>
            <a:off x="-1174440" y="2798117"/>
            <a:ext cx="4013904" cy="68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600" extrusionOk="0">
                <a:moveTo>
                  <a:pt x="667" y="0"/>
                </a:moveTo>
                <a:cubicBezTo>
                  <a:pt x="298" y="0"/>
                  <a:pt x="0" y="967"/>
                  <a:pt x="0" y="2160"/>
                </a:cubicBezTo>
                <a:lnTo>
                  <a:pt x="0" y="19440"/>
                </a:lnTo>
                <a:cubicBezTo>
                  <a:pt x="0" y="20633"/>
                  <a:pt x="298" y="21600"/>
                  <a:pt x="667" y="21600"/>
                </a:cubicBezTo>
                <a:lnTo>
                  <a:pt x="18176" y="21600"/>
                </a:lnTo>
                <a:cubicBezTo>
                  <a:pt x="18191" y="21600"/>
                  <a:pt x="18205" y="21590"/>
                  <a:pt x="18219" y="21586"/>
                </a:cubicBezTo>
                <a:cubicBezTo>
                  <a:pt x="18250" y="21590"/>
                  <a:pt x="18280" y="21568"/>
                  <a:pt x="18311" y="21555"/>
                </a:cubicBezTo>
                <a:cubicBezTo>
                  <a:pt x="18430" y="21504"/>
                  <a:pt x="18546" y="21358"/>
                  <a:pt x="18636" y="21060"/>
                </a:cubicBezTo>
                <a:cubicBezTo>
                  <a:pt x="18636" y="21060"/>
                  <a:pt x="21386" y="11975"/>
                  <a:pt x="21386" y="11975"/>
                </a:cubicBezTo>
                <a:cubicBezTo>
                  <a:pt x="21600" y="11266"/>
                  <a:pt x="21596" y="10113"/>
                  <a:pt x="21377" y="9419"/>
                </a:cubicBezTo>
                <a:lnTo>
                  <a:pt x="18750" y="1080"/>
                </a:lnTo>
                <a:cubicBezTo>
                  <a:pt x="18635" y="441"/>
                  <a:pt x="18424" y="3"/>
                  <a:pt x="18179" y="0"/>
                </a:cubicBezTo>
                <a:cubicBezTo>
                  <a:pt x="18178" y="0"/>
                  <a:pt x="18177" y="0"/>
                  <a:pt x="18176" y="0"/>
                </a:cubicBezTo>
                <a:lnTo>
                  <a:pt x="667" y="0"/>
                </a:lnTo>
                <a:close/>
              </a:path>
            </a:pathLst>
          </a:custGeom>
          <a:solidFill>
            <a:srgbClr val="0DA1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584200">
              <a:defRPr sz="3200">
                <a:solidFill>
                  <a:srgbClr val="53585F"/>
                </a:solidFill>
              </a:defRPr>
            </a:pPr>
            <a:endParaRPr/>
          </a:p>
        </p:txBody>
      </p:sp>
      <p:sp>
        <p:nvSpPr>
          <p:cNvPr id="12" name="Shape 789"/>
          <p:cNvSpPr/>
          <p:nvPr/>
        </p:nvSpPr>
        <p:spPr>
          <a:xfrm>
            <a:off x="-1174440" y="3675551"/>
            <a:ext cx="4013904" cy="68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600" extrusionOk="0">
                <a:moveTo>
                  <a:pt x="667" y="0"/>
                </a:moveTo>
                <a:cubicBezTo>
                  <a:pt x="298" y="0"/>
                  <a:pt x="0" y="967"/>
                  <a:pt x="0" y="2160"/>
                </a:cubicBezTo>
                <a:lnTo>
                  <a:pt x="0" y="19440"/>
                </a:lnTo>
                <a:cubicBezTo>
                  <a:pt x="0" y="20633"/>
                  <a:pt x="298" y="21600"/>
                  <a:pt x="667" y="21600"/>
                </a:cubicBezTo>
                <a:lnTo>
                  <a:pt x="18176" y="21600"/>
                </a:lnTo>
                <a:cubicBezTo>
                  <a:pt x="18191" y="21600"/>
                  <a:pt x="18205" y="21590"/>
                  <a:pt x="18219" y="21586"/>
                </a:cubicBezTo>
                <a:cubicBezTo>
                  <a:pt x="18250" y="21590"/>
                  <a:pt x="18280" y="21568"/>
                  <a:pt x="18311" y="21555"/>
                </a:cubicBezTo>
                <a:cubicBezTo>
                  <a:pt x="18430" y="21504"/>
                  <a:pt x="18546" y="21358"/>
                  <a:pt x="18636" y="21060"/>
                </a:cubicBezTo>
                <a:cubicBezTo>
                  <a:pt x="18636" y="21060"/>
                  <a:pt x="21386" y="11975"/>
                  <a:pt x="21386" y="11975"/>
                </a:cubicBezTo>
                <a:cubicBezTo>
                  <a:pt x="21600" y="11266"/>
                  <a:pt x="21596" y="10113"/>
                  <a:pt x="21377" y="9419"/>
                </a:cubicBezTo>
                <a:lnTo>
                  <a:pt x="18750" y="1080"/>
                </a:lnTo>
                <a:cubicBezTo>
                  <a:pt x="18635" y="441"/>
                  <a:pt x="18424" y="3"/>
                  <a:pt x="18179" y="0"/>
                </a:cubicBezTo>
                <a:cubicBezTo>
                  <a:pt x="18178" y="0"/>
                  <a:pt x="18177" y="0"/>
                  <a:pt x="18176" y="0"/>
                </a:cubicBezTo>
                <a:lnTo>
                  <a:pt x="667" y="0"/>
                </a:lnTo>
                <a:close/>
              </a:path>
            </a:pathLst>
          </a:custGeom>
          <a:solidFill>
            <a:srgbClr val="0B86B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584200">
              <a:defRPr sz="3200">
                <a:solidFill>
                  <a:srgbClr val="53585F"/>
                </a:solidFill>
              </a:defRPr>
            </a:pPr>
            <a:endParaRPr/>
          </a:p>
        </p:txBody>
      </p:sp>
      <p:sp>
        <p:nvSpPr>
          <p:cNvPr id="13" name="Shape 789"/>
          <p:cNvSpPr/>
          <p:nvPr/>
        </p:nvSpPr>
        <p:spPr>
          <a:xfrm>
            <a:off x="-1174440" y="4552985"/>
            <a:ext cx="4013904" cy="68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600" extrusionOk="0">
                <a:moveTo>
                  <a:pt x="667" y="0"/>
                </a:moveTo>
                <a:cubicBezTo>
                  <a:pt x="298" y="0"/>
                  <a:pt x="0" y="967"/>
                  <a:pt x="0" y="2160"/>
                </a:cubicBezTo>
                <a:lnTo>
                  <a:pt x="0" y="19440"/>
                </a:lnTo>
                <a:cubicBezTo>
                  <a:pt x="0" y="20633"/>
                  <a:pt x="298" y="21600"/>
                  <a:pt x="667" y="21600"/>
                </a:cubicBezTo>
                <a:lnTo>
                  <a:pt x="18176" y="21600"/>
                </a:lnTo>
                <a:cubicBezTo>
                  <a:pt x="18191" y="21600"/>
                  <a:pt x="18205" y="21590"/>
                  <a:pt x="18219" y="21586"/>
                </a:cubicBezTo>
                <a:cubicBezTo>
                  <a:pt x="18250" y="21590"/>
                  <a:pt x="18280" y="21568"/>
                  <a:pt x="18311" y="21555"/>
                </a:cubicBezTo>
                <a:cubicBezTo>
                  <a:pt x="18430" y="21504"/>
                  <a:pt x="18546" y="21358"/>
                  <a:pt x="18636" y="21060"/>
                </a:cubicBezTo>
                <a:cubicBezTo>
                  <a:pt x="18636" y="21060"/>
                  <a:pt x="21386" y="11975"/>
                  <a:pt x="21386" y="11975"/>
                </a:cubicBezTo>
                <a:cubicBezTo>
                  <a:pt x="21600" y="11266"/>
                  <a:pt x="21596" y="10113"/>
                  <a:pt x="21377" y="9419"/>
                </a:cubicBezTo>
                <a:lnTo>
                  <a:pt x="18750" y="1080"/>
                </a:lnTo>
                <a:cubicBezTo>
                  <a:pt x="18635" y="441"/>
                  <a:pt x="18424" y="3"/>
                  <a:pt x="18179" y="0"/>
                </a:cubicBezTo>
                <a:cubicBezTo>
                  <a:pt x="18178" y="0"/>
                  <a:pt x="18177" y="0"/>
                  <a:pt x="18176" y="0"/>
                </a:cubicBezTo>
                <a:lnTo>
                  <a:pt x="667" y="0"/>
                </a:lnTo>
                <a:close/>
              </a:path>
            </a:pathLst>
          </a:custGeom>
          <a:solidFill>
            <a:srgbClr val="08658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584200">
              <a:defRPr sz="3200">
                <a:solidFill>
                  <a:srgbClr val="53585F"/>
                </a:solidFill>
              </a:defRPr>
            </a:pPr>
            <a:endParaRPr/>
          </a:p>
        </p:txBody>
      </p:sp>
      <p:sp>
        <p:nvSpPr>
          <p:cNvPr id="14" name="Shape 789"/>
          <p:cNvSpPr/>
          <p:nvPr/>
        </p:nvSpPr>
        <p:spPr>
          <a:xfrm>
            <a:off x="-1174440" y="5429365"/>
            <a:ext cx="4013904" cy="68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600" extrusionOk="0">
                <a:moveTo>
                  <a:pt x="667" y="0"/>
                </a:moveTo>
                <a:cubicBezTo>
                  <a:pt x="298" y="0"/>
                  <a:pt x="0" y="967"/>
                  <a:pt x="0" y="2160"/>
                </a:cubicBezTo>
                <a:lnTo>
                  <a:pt x="0" y="19440"/>
                </a:lnTo>
                <a:cubicBezTo>
                  <a:pt x="0" y="20633"/>
                  <a:pt x="298" y="21600"/>
                  <a:pt x="667" y="21600"/>
                </a:cubicBezTo>
                <a:lnTo>
                  <a:pt x="18176" y="21600"/>
                </a:lnTo>
                <a:cubicBezTo>
                  <a:pt x="18191" y="21600"/>
                  <a:pt x="18205" y="21590"/>
                  <a:pt x="18219" y="21586"/>
                </a:cubicBezTo>
                <a:cubicBezTo>
                  <a:pt x="18250" y="21590"/>
                  <a:pt x="18280" y="21568"/>
                  <a:pt x="18311" y="21555"/>
                </a:cubicBezTo>
                <a:cubicBezTo>
                  <a:pt x="18430" y="21504"/>
                  <a:pt x="18546" y="21358"/>
                  <a:pt x="18636" y="21060"/>
                </a:cubicBezTo>
                <a:cubicBezTo>
                  <a:pt x="18636" y="21060"/>
                  <a:pt x="21386" y="11975"/>
                  <a:pt x="21386" y="11975"/>
                </a:cubicBezTo>
                <a:cubicBezTo>
                  <a:pt x="21600" y="11266"/>
                  <a:pt x="21596" y="10113"/>
                  <a:pt x="21377" y="9419"/>
                </a:cubicBezTo>
                <a:lnTo>
                  <a:pt x="18750" y="1080"/>
                </a:lnTo>
                <a:cubicBezTo>
                  <a:pt x="18635" y="441"/>
                  <a:pt x="18424" y="3"/>
                  <a:pt x="18179" y="0"/>
                </a:cubicBezTo>
                <a:cubicBezTo>
                  <a:pt x="18178" y="0"/>
                  <a:pt x="18177" y="0"/>
                  <a:pt x="18176" y="0"/>
                </a:cubicBezTo>
                <a:lnTo>
                  <a:pt x="667" y="0"/>
                </a:lnTo>
                <a:close/>
              </a:path>
            </a:pathLst>
          </a:custGeom>
          <a:solidFill>
            <a:srgbClr val="0647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584200">
              <a:defRPr sz="3200">
                <a:solidFill>
                  <a:srgbClr val="53585F"/>
                </a:solidFill>
              </a:defRPr>
            </a:pPr>
            <a:endParaRPr/>
          </a:p>
        </p:txBody>
      </p:sp>
      <p:sp>
        <p:nvSpPr>
          <p:cNvPr id="15" name="CaixaDeTexto 14"/>
          <p:cNvSpPr txBox="1"/>
          <p:nvPr/>
        </p:nvSpPr>
        <p:spPr>
          <a:xfrm>
            <a:off x="3096322" y="2004479"/>
            <a:ext cx="4129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CLÁSSICO OU TRADICIONAL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096323" y="2907101"/>
            <a:ext cx="520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 DESEMPENHO OU REALIZAÇÕES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096322" y="3788792"/>
            <a:ext cx="476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BASE ZERO OU POR ESTRATÉGIA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096323" y="4670483"/>
            <a:ext cx="391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ORÇAMENTO-PROGRAMA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096322" y="5541371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PARTICIPATIVO</a:t>
            </a:r>
          </a:p>
        </p:txBody>
      </p:sp>
    </p:spTree>
    <p:extLst>
      <p:ext uri="{BB962C8B-B14F-4D97-AF65-F5344CB8AC3E}">
        <p14:creationId xmlns:p14="http://schemas.microsoft.com/office/powerpoint/2010/main" val="159931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25505" y="1766350"/>
            <a:ext cx="889298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>
                <a:latin typeface="Roboto Light" panose="02000000000000000000"/>
              </a:rPr>
              <a:t>Contexto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Roboto Light" panose="02000000000000000000"/>
                <a:cs typeface="Calibri" panose="020F0502020204030204" pitchFamily="34" charset="0"/>
              </a:rPr>
              <a:t>- Década </a:t>
            </a:r>
            <a:r>
              <a:rPr lang="pt-BR" sz="2200" dirty="0">
                <a:latin typeface="Roboto Light" panose="02000000000000000000"/>
                <a:cs typeface="Calibri" panose="020F0502020204030204" pitchFamily="34" charset="0"/>
              </a:rPr>
              <a:t>de 70: </a:t>
            </a:r>
            <a:r>
              <a:rPr lang="pt-BR" sz="2200" dirty="0">
                <a:latin typeface="Roboto Light" panose="02000000000000000000"/>
              </a:rPr>
              <a:t>fortalecimento das pastorais da igreja católica e das comunidades eclesiais de base (CEBs); </a:t>
            </a:r>
            <a:r>
              <a:rPr lang="pt-BR" sz="2200" dirty="0">
                <a:latin typeface="Roboto Light" panose="02000000000000000000"/>
                <a:cs typeface="Calibri" panose="020F0502020204030204" pitchFamily="34" charset="0"/>
              </a:rPr>
              <a:t>experiências pioneiras da Prefeitura de Boa Esperança no Espírito Santo, Piracicaba em São Paulo e a de Lages em Santa Catarina (as prefeituras adotaram como estratégia para a formulação orçamentária reuniões com a população nos bairros).</a:t>
            </a:r>
          </a:p>
          <a:p>
            <a:pPr algn="just">
              <a:lnSpc>
                <a:spcPct val="150000"/>
              </a:lnSpc>
            </a:pPr>
            <a:endParaRPr lang="pt-BR" sz="2200" dirty="0">
              <a:latin typeface="Roboto Light" panose="0200000000000000000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200" b="1" dirty="0">
              <a:latin typeface="Roboto Light" panose="02000000000000000000"/>
            </a:endParaRPr>
          </a:p>
        </p:txBody>
      </p:sp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84607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ORÇAMENTO PARTICIPATIVO</a:t>
            </a:r>
          </a:p>
          <a:p>
            <a:pPr algn="ctr"/>
            <a:r>
              <a:rPr lang="pt-BR" sz="2600" dirty="0">
                <a:latin typeface="Roboto Light" panose="02000000000000000000" pitchFamily="2" charset="0"/>
                <a:ea typeface="Roboto Light" panose="02000000000000000000" pitchFamily="2" charset="0"/>
              </a:rPr>
              <a:t>A Experiência de Porto Alegre</a:t>
            </a:r>
          </a:p>
          <a:p>
            <a:pPr algn="ctr"/>
            <a:endParaRPr lang="pt-BR" sz="2600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25505" y="1856422"/>
            <a:ext cx="889298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2000" dirty="0">
                <a:latin typeface="Roboto Light" panose="02000000000000000000"/>
              </a:rPr>
              <a:t>Contexto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Roboto Light" panose="02000000000000000000"/>
                <a:cs typeface="Calibri" panose="020F0502020204030204" pitchFamily="34" charset="0"/>
              </a:rPr>
              <a:t>- Década </a:t>
            </a:r>
            <a:r>
              <a:rPr lang="pt-BR" sz="2000" dirty="0">
                <a:latin typeface="Roboto Light" panose="02000000000000000000"/>
                <a:cs typeface="Calibri" panose="020F0502020204030204" pitchFamily="34" charset="0"/>
              </a:rPr>
              <a:t>de 80: C</a:t>
            </a:r>
            <a:r>
              <a:rPr lang="pt-BR" sz="2000" dirty="0">
                <a:latin typeface="Roboto Light" panose="02000000000000000000"/>
              </a:rPr>
              <a:t>rise da Ditadura Militar; Diretas Já; posse do Sarney em 1985; Constituinte e a Constituição de 1988. E</a:t>
            </a:r>
            <a:r>
              <a:rPr lang="pt-BR" sz="2000" dirty="0">
                <a:latin typeface="Roboto Light" panose="02000000000000000000"/>
                <a:cs typeface="Calibri" panose="020F0502020204030204" pitchFamily="34" charset="0"/>
              </a:rPr>
              <a:t>xperiência pioneira de Pelotas, em 1983, com o </a:t>
            </a:r>
            <a:r>
              <a:rPr lang="pt-BR" sz="2000" dirty="0">
                <a:latin typeface="Roboto Light" panose="02000000000000000000"/>
              </a:rPr>
              <a:t>programa “Todo Poder Emana do Povo” gestão do Bernardo de Souza (MDB) – a sociedade civil podia discutir e decidir sobre ações e obras a serem realizadas no município, no campo da educação. Desde 1986, na gestão de Alceu </a:t>
            </a:r>
            <a:r>
              <a:rPr lang="pt-BR" sz="2000" dirty="0" err="1">
                <a:latin typeface="Roboto Light" panose="02000000000000000000"/>
              </a:rPr>
              <a:t>Collares</a:t>
            </a:r>
            <a:r>
              <a:rPr lang="pt-BR" sz="2000" dirty="0">
                <a:latin typeface="Roboto Light" panose="02000000000000000000"/>
              </a:rPr>
              <a:t> (PDT), a União das Associações de Moradores de Porto Alegre participava de algumas discussões que implicavam no planejamento do orçamento municipal.</a:t>
            </a:r>
            <a:endParaRPr lang="pt-BR" sz="2000" dirty="0">
              <a:latin typeface="Roboto Light" panose="02000000000000000000"/>
              <a:cs typeface="Calibri" panose="020F0502020204030204" pitchFamily="34" charset="0"/>
            </a:endParaRPr>
          </a:p>
        </p:txBody>
      </p:sp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82772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ORÇAMENTO PARTICIPATIVO</a:t>
            </a:r>
          </a:p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A Experiência de Porto Alegre</a:t>
            </a:r>
          </a:p>
        </p:txBody>
      </p:sp>
      <p:sp>
        <p:nvSpPr>
          <p:cNvPr id="2" name="Retângulo 1"/>
          <p:cNvSpPr/>
          <p:nvPr/>
        </p:nvSpPr>
        <p:spPr>
          <a:xfrm>
            <a:off x="6548346" y="6235646"/>
            <a:ext cx="2202847" cy="293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dirty="0">
                <a:solidFill>
                  <a:schemeClr val="bg2">
                    <a:lumMod val="25000"/>
                  </a:schemeClr>
                </a:solidFill>
                <a:latin typeface="Roboto Light" panose="02000000000000000000"/>
                <a:ea typeface="Lato" panose="020F0502020204030203" pitchFamily="34" charset="0"/>
                <a:cs typeface="Lato" panose="020F0502020204030203" pitchFamily="34" charset="0"/>
              </a:rPr>
              <a:t>Fonte:  </a:t>
            </a:r>
            <a:r>
              <a:rPr lang="pt-BR" sz="1000" dirty="0">
                <a:solidFill>
                  <a:schemeClr val="bg2">
                    <a:lumMod val="25000"/>
                  </a:schemeClr>
                </a:solidFill>
                <a:latin typeface="Roboto Light" panose="02000000000000000000"/>
              </a:rPr>
              <a:t>RIBEIRO; DE GRAZIA, 2003 </a:t>
            </a:r>
          </a:p>
        </p:txBody>
      </p:sp>
    </p:spTree>
    <p:extLst>
      <p:ext uri="{BB962C8B-B14F-4D97-AF65-F5344CB8AC3E}">
        <p14:creationId xmlns:p14="http://schemas.microsoft.com/office/powerpoint/2010/main" val="2456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25505" y="1714979"/>
            <a:ext cx="889298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Roboto Light" panose="02000000000000000000"/>
              </a:rPr>
              <a:t>Contexto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Roboto Light" panose="02000000000000000000"/>
              </a:rPr>
              <a:t>- O </a:t>
            </a:r>
            <a:r>
              <a:rPr lang="pt-BR" sz="2000" dirty="0">
                <a:latin typeface="Roboto Light" panose="02000000000000000000"/>
              </a:rPr>
              <a:t>primeiro Orçamento Participativo (OP) foi realizado em 1989 pela Prefeitura de Porto Alegre, na gestão de Olívio Dutra (PT). Embora não seja o mais antigo, ele é considerado o mais consolidado e a mais ousada experiência (SOUZA, 2000).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Roboto Light" panose="02000000000000000000"/>
              </a:rPr>
              <a:t>- Pode </a:t>
            </a:r>
            <a:r>
              <a:rPr lang="pt-BR" sz="2000" dirty="0">
                <a:latin typeface="Roboto Light" panose="02000000000000000000"/>
              </a:rPr>
              <a:t>ser dividido pela orientação política das gestões municipais entre o período da Frente Popular (1989-2004) e Pós-Frente Popular (2005-dias atuais) (LOPES, 2016.)</a:t>
            </a:r>
          </a:p>
        </p:txBody>
      </p:sp>
      <p:pic>
        <p:nvPicPr>
          <p:cNvPr id="6" name="Imagem 5" descr="Texto, Logotipo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"/>
            <a:ext cx="9144000" cy="1028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39696"/>
            <a:ext cx="9143999" cy="218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/>
              <a:t>CLEVERSON MALAGI </a:t>
            </a:r>
            <a:r>
              <a:rPr lang="pt-BR" sz="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pt-BR" sz="800" b="1" dirty="0" smtClean="0"/>
              <a:t>PLANEJAMENTO ORÇAMENTÁRIO E ORÇAMENTO PARTICIPATIVO</a:t>
            </a:r>
            <a:endParaRPr lang="pt-BR" sz="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82772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ORÇAMENTO PARTICIPATIVO</a:t>
            </a:r>
          </a:p>
          <a:p>
            <a:pPr algn="ctr"/>
            <a:r>
              <a:rPr lang="pt-BR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A Experiência de Porto Alegre</a:t>
            </a:r>
          </a:p>
        </p:txBody>
      </p:sp>
    </p:spTree>
    <p:extLst>
      <p:ext uri="{BB962C8B-B14F-4D97-AF65-F5344CB8AC3E}">
        <p14:creationId xmlns:p14="http://schemas.microsoft.com/office/powerpoint/2010/main" val="21476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1639</Words>
  <Application>Microsoft Office PowerPoint</Application>
  <PresentationFormat>Apresentação na tela (4:3)</PresentationFormat>
  <Paragraphs>154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Lato</vt:lpstr>
      <vt:lpstr>Open Sans</vt:lpstr>
      <vt:lpstr>Roboto Light</vt:lpstr>
      <vt:lpstr>Roboto Medium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Cleverson Malagi</dc:creator>
  <cp:lastModifiedBy>Cleverson Malagi</cp:lastModifiedBy>
  <cp:revision>49</cp:revision>
  <dcterms:created xsi:type="dcterms:W3CDTF">2022-01-25T18:49:21Z</dcterms:created>
  <dcterms:modified xsi:type="dcterms:W3CDTF">2022-10-06T16:24:23Z</dcterms:modified>
</cp:coreProperties>
</file>